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400" r:id="rId3"/>
    <p:sldId id="342" r:id="rId4"/>
    <p:sldId id="369" r:id="rId5"/>
    <p:sldId id="370" r:id="rId6"/>
    <p:sldId id="371" r:id="rId7"/>
    <p:sldId id="372" r:id="rId8"/>
    <p:sldId id="373" r:id="rId9"/>
    <p:sldId id="374" r:id="rId10"/>
    <p:sldId id="375" r:id="rId11"/>
    <p:sldId id="376" r:id="rId12"/>
    <p:sldId id="377" r:id="rId13"/>
    <p:sldId id="378" r:id="rId14"/>
    <p:sldId id="383" r:id="rId15"/>
    <p:sldId id="384" r:id="rId16"/>
    <p:sldId id="385" r:id="rId17"/>
    <p:sldId id="379" r:id="rId18"/>
    <p:sldId id="380" r:id="rId19"/>
    <p:sldId id="382" r:id="rId20"/>
    <p:sldId id="381" r:id="rId21"/>
    <p:sldId id="386" r:id="rId22"/>
    <p:sldId id="341" r:id="rId23"/>
    <p:sldId id="367" r:id="rId24"/>
    <p:sldId id="399" r:id="rId25"/>
    <p:sldId id="396" r:id="rId26"/>
    <p:sldId id="397" r:id="rId27"/>
    <p:sldId id="398" r:id="rId28"/>
    <p:sldId id="387" r:id="rId29"/>
    <p:sldId id="388" r:id="rId30"/>
    <p:sldId id="394" r:id="rId31"/>
    <p:sldId id="364" r:id="rId32"/>
    <p:sldId id="291" r:id="rId3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  <a:srgbClr val="00CC00"/>
    <a:srgbClr val="FF5050"/>
    <a:srgbClr val="66FF99"/>
    <a:srgbClr val="00CC66"/>
    <a:srgbClr val="CC99FF"/>
    <a:srgbClr val="CC660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DD8742-3D16-4CBC-AC5C-3803B5BF2895}" type="datetimeFigureOut">
              <a:rPr lang="es-ES" smtClean="0"/>
              <a:t>26/02/2026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673002-B96E-431A-8849-D78B9DC939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1751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709931" y="4861441"/>
            <a:ext cx="5679440" cy="4605576"/>
          </a:xfrm>
          <a:prstGeom prst="rect">
            <a:avLst/>
          </a:prstGeom>
        </p:spPr>
        <p:txBody>
          <a:bodyPr spcFirstLastPara="1" wrap="square" lIns="94735" tIns="47354" rIns="94735" bIns="47354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766763"/>
            <a:ext cx="68230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Marcador de imagen de diapositiva 1">
            <a:extLst>
              <a:ext uri="{FF2B5EF4-FFF2-40B4-BE49-F238E27FC236}">
                <a16:creationId xmlns:a16="http://schemas.microsoft.com/office/drawing/2014/main" id="{B1A19B03-417E-45F3-C442-80930B9BC8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Marcador de notas 2">
            <a:extLst>
              <a:ext uri="{FF2B5EF4-FFF2-40B4-BE49-F238E27FC236}">
                <a16:creationId xmlns:a16="http://schemas.microsoft.com/office/drawing/2014/main" id="{7E358BCC-508C-761E-25B1-AF6232EC1A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  <p:sp>
        <p:nvSpPr>
          <p:cNvPr id="60420" name="Marcador de número de diapositiva 3">
            <a:extLst>
              <a:ext uri="{FF2B5EF4-FFF2-40B4-BE49-F238E27FC236}">
                <a16:creationId xmlns:a16="http://schemas.microsoft.com/office/drawing/2014/main" id="{93E51B6D-75D1-101C-73DD-63F9C02553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21B6378-024E-4DDA-BB8C-5DD1CCCC22B2}" type="slidenum">
              <a:rPr lang="es-ES" altLang="es-E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27</a:t>
            </a:fld>
            <a:endParaRPr lang="es-ES" altLang="es-E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EC0A02-4F91-EB3B-B129-47C691F374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2B2466-F275-EEAE-3732-03449E7EA3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8B82EB-FD8D-4061-6BED-CF5C16B9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652FB-05BD-448C-9D59-307A7FAFE4CA}" type="datetimeFigureOut">
              <a:rPr lang="es-ES" smtClean="0"/>
              <a:t>26/02/2026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C17317-CCD3-535B-C2E3-E88B38FC3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13DF64-C685-E356-1606-08EFC9A04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75C6C-EEF9-456D-A960-6CFF0A1E9E5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9475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1142AC-6D8E-5F78-9743-776251D6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7E72F99-8BBB-52E4-8C25-34407EB300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324F2EC-E021-F2C1-0F70-71546364D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652FB-05BD-448C-9D59-307A7FAFE4CA}" type="datetimeFigureOut">
              <a:rPr lang="es-ES" smtClean="0"/>
              <a:t>26/02/2026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B22DDDE-4706-0542-D1BA-A6C43A22B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5812ADC-5A3A-CD87-F55E-9691BD993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75C6C-EEF9-456D-A960-6CFF0A1E9E5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7052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7F31ECE-325F-C70C-1E4D-D306E0F0EE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B612F1C-0CAF-06E1-CA13-9355D404D3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F0BF7C6-7EA3-8F91-F6A0-D7321197F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652FB-05BD-448C-9D59-307A7FAFE4CA}" type="datetimeFigureOut">
              <a:rPr lang="es-ES" smtClean="0"/>
              <a:t>26/02/2026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FD5C3BF-250A-26FA-8121-D57F966F8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585F87A-2617-6F71-5CBE-6A7B79151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75C6C-EEF9-456D-A960-6CFF0A1E9E5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3866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BEE19E-892B-8A1C-A3E4-A55EFFAB4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C7DE77-94C3-92E8-54BC-EA0CC49541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A7F832-8075-7037-1CD8-FD73AD6D6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652FB-05BD-448C-9D59-307A7FAFE4CA}" type="datetimeFigureOut">
              <a:rPr lang="es-ES" smtClean="0"/>
              <a:t>26/02/2026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71AD9C-CA3D-A311-3B06-F97F1DA41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0C8056-B718-3DB8-3E64-4205F82CD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75C6C-EEF9-456D-A960-6CFF0A1E9E5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5969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4313B9-4B62-FEBC-010A-E4F1EB1C2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60E8777-AF0D-775A-847C-2C8D9F6E9C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3B3579-3D34-342B-2E18-28C9C6515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652FB-05BD-448C-9D59-307A7FAFE4CA}" type="datetimeFigureOut">
              <a:rPr lang="es-ES" smtClean="0"/>
              <a:t>26/02/2026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48132-9537-8435-52E3-C2756C2D5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641EAAA-87A6-C8EB-1809-CEA868652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75C6C-EEF9-456D-A960-6CFF0A1E9E5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4295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50D676-B922-3DDB-3C3C-25738A98F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C10714-9B5B-061E-FDC1-FE7BA1632B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DFA80A3-8C1E-2018-4F85-968C81786A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6848462-044E-E4C8-652A-E32B4AD35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652FB-05BD-448C-9D59-307A7FAFE4CA}" type="datetimeFigureOut">
              <a:rPr lang="es-ES" smtClean="0"/>
              <a:t>26/02/2026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082516A-182E-4FB7-8240-DC3137065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BEC0DDF-DC32-9B68-89DC-D062F7FBF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75C6C-EEF9-456D-A960-6CFF0A1E9E5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1269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7C72E-E5F3-C984-F776-844C1ABC0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125EFA9-4479-C874-96A2-F8768865A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A77B65D-FC1C-78EE-25E9-0CFEC707CA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7378713-AC3E-33EA-985E-5DCAEE1AE2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4C795BF-02D1-8AB2-B49F-B374E012F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77A8F67-DC07-6B4E-AE0B-8700A626B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652FB-05BD-448C-9D59-307A7FAFE4CA}" type="datetimeFigureOut">
              <a:rPr lang="es-ES" smtClean="0"/>
              <a:t>26/02/2026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2288809-DF31-17C4-80EA-1B91D639A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0B4C8F2-1F13-949C-2D26-A66B466A9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75C6C-EEF9-456D-A960-6CFF0A1E9E5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229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6914AE-A252-6A8E-9979-5C7EBD1B3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F02F0F6-B1A4-B9E7-F932-FE6552CE6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652FB-05BD-448C-9D59-307A7FAFE4CA}" type="datetimeFigureOut">
              <a:rPr lang="es-ES" smtClean="0"/>
              <a:t>26/02/2026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0828BAD-26D2-AAF9-1D37-D64EB5B9E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4C85794-06C0-99C7-5F5B-E229E68B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75C6C-EEF9-456D-A960-6CFF0A1E9E5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32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8FCC832-6EFE-D2FE-31F5-383E67E6C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652FB-05BD-448C-9D59-307A7FAFE4CA}" type="datetimeFigureOut">
              <a:rPr lang="es-ES" smtClean="0"/>
              <a:t>26/02/2026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DE238E8-DE24-926B-E359-DF8B8A05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72C8EAC-A221-8A36-AAD2-EF7037FB0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75C6C-EEF9-456D-A960-6CFF0A1E9E5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1067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B8C59F-1D74-43AA-315A-4B15419A5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A1F1C1-94DF-8D8E-25B9-90674A48F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116498B-C613-D04F-71C5-DEA780B3A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23CE3AA-BF6B-5AC5-0C2D-C9F82E6AD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652FB-05BD-448C-9D59-307A7FAFE4CA}" type="datetimeFigureOut">
              <a:rPr lang="es-ES" smtClean="0"/>
              <a:t>26/02/2026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5F729B2-A083-1C92-4CBE-B0D63716B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B378D2D-82C9-242E-9218-D275F5ACC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75C6C-EEF9-456D-A960-6CFF0A1E9E5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666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5D09BB-8838-6CAF-2AF8-FBD654D28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9D6D834-632C-40B9-7582-99CBA953E6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C46DDD9-6435-B15B-9B19-2D1128F37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D001405-1A7B-AD73-E5DD-5566660D9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652FB-05BD-448C-9D59-307A7FAFE4CA}" type="datetimeFigureOut">
              <a:rPr lang="es-ES" smtClean="0"/>
              <a:t>26/02/2026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0DFAB82-4AF6-0FF8-26D9-3222CBC9C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F3C7478-D57C-15E5-C8A9-74AF4342B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75C6C-EEF9-456D-A960-6CFF0A1E9E5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2301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C64F5DB-67D9-E791-63AD-F09C438A7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A32A6D9-1157-2070-7618-04DE33139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451B4D-E70A-0CE6-3585-43CDDAFE10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A652FB-05BD-448C-9D59-307A7FAFE4CA}" type="datetimeFigureOut">
              <a:rPr lang="es-ES" smtClean="0"/>
              <a:t>26/02/2026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E84AAC-AC59-9AB3-EA2A-A2B4FB3C43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0AE09B-9963-EBF5-23F9-1578A4D5F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D75C6C-EEF9-456D-A960-6CFF0A1E9E5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638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29.jpeg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98.jpeg"/><Relationship Id="rId7" Type="http://schemas.openxmlformats.org/officeDocument/2006/relationships/image" Target="../media/image5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/>
        </p:nvSpPr>
        <p:spPr>
          <a:xfrm>
            <a:off x="3387409" y="3487219"/>
            <a:ext cx="5012275" cy="1042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469" tIns="57722" rIns="115469" bIns="57722" anchor="t" anchorCtr="0">
            <a:spAutoFit/>
          </a:bodyPr>
          <a:lstStyle/>
          <a:p>
            <a:pPr algn="ctr"/>
            <a:r>
              <a:rPr lang="es-ES" sz="3008" dirty="0">
                <a:solidFill>
                  <a:srgbClr val="00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Dra. María Serrano</a:t>
            </a:r>
            <a:endParaRPr sz="1805" dirty="0"/>
          </a:p>
          <a:p>
            <a:pPr algn="ctr">
              <a:lnSpc>
                <a:spcPct val="150000"/>
              </a:lnSpc>
            </a:pPr>
            <a:r>
              <a:rPr lang="es-ES" sz="2005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Catedrática de Fisiología Vegetal </a:t>
            </a:r>
            <a:endParaRPr sz="1805" dirty="0"/>
          </a:p>
        </p:txBody>
      </p:sp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 l="24741" t="11240" r="18685" b="8748"/>
          <a:stretch/>
        </p:blipFill>
        <p:spPr>
          <a:xfrm>
            <a:off x="9491099" y="3191957"/>
            <a:ext cx="1811488" cy="1670777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/>
          <p:nvPr/>
        </p:nvSpPr>
        <p:spPr>
          <a:xfrm>
            <a:off x="694770" y="2447485"/>
            <a:ext cx="10815617" cy="74447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sz="1805" dirty="0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B050"/>
                </a:solidFill>
                <a:latin typeface="Arial Black"/>
              </a:rPr>
              <a:t>“</a:t>
            </a:r>
            <a:r>
              <a:rPr lang="es-ES" sz="1805" dirty="0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B050"/>
                </a:solidFill>
                <a:latin typeface="Arial Black"/>
              </a:rPr>
              <a:t>Postcosecha y Transformación de la Alcachofa</a:t>
            </a:r>
            <a:endParaRPr sz="1805" dirty="0"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00B050"/>
              </a:solidFill>
              <a:latin typeface="Arial Black"/>
            </a:endParaRPr>
          </a:p>
        </p:txBody>
      </p:sp>
      <p:pic>
        <p:nvPicPr>
          <p:cNvPr id="92" name="Google Shape;92;p1"/>
          <p:cNvPicPr preferRelativeResize="0"/>
          <p:nvPr/>
        </p:nvPicPr>
        <p:blipFill rotWithShape="1">
          <a:blip r:embed="rId4">
            <a:alphaModFix/>
          </a:blip>
          <a:srcRect l="37556" t="5172" r="33421" b="34127"/>
          <a:stretch/>
        </p:blipFill>
        <p:spPr>
          <a:xfrm>
            <a:off x="1029169" y="3493106"/>
            <a:ext cx="1948060" cy="2291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 descr="Servicio de Comunicación, Marketing y Atención al ..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87410" y="4578507"/>
            <a:ext cx="3281541" cy="1345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5" descr="C:\Users\umh\Documents\Maria Serrano\Ciagro-Instituto\Logo CIAGRO-Instituro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" t="3574" r="47216" b="74209"/>
          <a:stretch/>
        </p:blipFill>
        <p:spPr bwMode="auto">
          <a:xfrm>
            <a:off x="6846730" y="4881489"/>
            <a:ext cx="3105907" cy="76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9A1C98A-636F-46FD-918E-B45C54B853F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03" t="18056" r="68906" b="63571"/>
          <a:stretch/>
        </p:blipFill>
        <p:spPr>
          <a:xfrm>
            <a:off x="2703493" y="85352"/>
            <a:ext cx="6380106" cy="216963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18">
            <a:extLst>
              <a:ext uri="{FF2B5EF4-FFF2-40B4-BE49-F238E27FC236}">
                <a16:creationId xmlns:a16="http://schemas.microsoft.com/office/drawing/2014/main" id="{EE6B5B2D-6145-4E7A-9F03-3A89B0608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1131888"/>
            <a:ext cx="6249988" cy="524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22">
            <a:extLst>
              <a:ext uri="{FF2B5EF4-FFF2-40B4-BE49-F238E27FC236}">
                <a16:creationId xmlns:a16="http://schemas.microsoft.com/office/drawing/2014/main" id="{9C7ADD88-2771-4B49-8495-48842A592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97291">
            <a:off x="6877050" y="2554288"/>
            <a:ext cx="1011238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24">
            <a:extLst>
              <a:ext uri="{FF2B5EF4-FFF2-40B4-BE49-F238E27FC236}">
                <a16:creationId xmlns:a16="http://schemas.microsoft.com/office/drawing/2014/main" id="{A813BB13-0498-4564-ACE2-46BADE1B0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8586">
            <a:off x="6467475" y="1819275"/>
            <a:ext cx="23193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26">
            <a:extLst>
              <a:ext uri="{FF2B5EF4-FFF2-40B4-BE49-F238E27FC236}">
                <a16:creationId xmlns:a16="http://schemas.microsoft.com/office/drawing/2014/main" id="{1665BE72-8A7E-4809-A164-DEB5284FF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0500" y="1052513"/>
            <a:ext cx="2549525" cy="461962"/>
          </a:xfrm>
          <a:prstGeom prst="rect">
            <a:avLst/>
          </a:prstGeom>
          <a:noFill/>
          <a:ln w="38100">
            <a:solidFill>
              <a:srgbClr val="74791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125000"/>
              <a:buFontTx/>
              <a:buBlip>
                <a:blip r:embed="rId5"/>
              </a:buBlip>
            </a:pPr>
            <a:r>
              <a:rPr lang="es-ES" altLang="es-ES" sz="2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Symphony</a:t>
            </a:r>
          </a:p>
        </p:txBody>
      </p:sp>
      <p:sp>
        <p:nvSpPr>
          <p:cNvPr id="7" name="CuadroTexto 35">
            <a:extLst>
              <a:ext uri="{FF2B5EF4-FFF2-40B4-BE49-F238E27FC236}">
                <a16:creationId xmlns:a16="http://schemas.microsoft.com/office/drawing/2014/main" id="{688CE2E3-0FB9-4321-AEF2-97BBFFEFA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4488" y="1052513"/>
            <a:ext cx="2549525" cy="461962"/>
          </a:xfrm>
          <a:prstGeom prst="rect">
            <a:avLst/>
          </a:prstGeom>
          <a:noFill/>
          <a:ln w="38100">
            <a:solidFill>
              <a:srgbClr val="74791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125000"/>
              <a:buFontTx/>
              <a:buBlip>
                <a:blip r:embed="rId5"/>
              </a:buBlip>
            </a:pPr>
            <a:r>
              <a:rPr lang="es-ES" altLang="es-ES" sz="2400" b="1">
                <a:solidFill>
                  <a:srgbClr val="000000"/>
                </a:solidFill>
                <a:latin typeface="Calibri" panose="020F0502020204030204" pitchFamily="34" charset="0"/>
              </a:rPr>
              <a:t>Madrigal</a:t>
            </a:r>
          </a:p>
        </p:txBody>
      </p:sp>
      <p:pic>
        <p:nvPicPr>
          <p:cNvPr id="8" name="Imagen 36">
            <a:extLst>
              <a:ext uri="{FF2B5EF4-FFF2-40B4-BE49-F238E27FC236}">
                <a16:creationId xmlns:a16="http://schemas.microsoft.com/office/drawing/2014/main" id="{F7C92BDA-F127-4410-B7C0-023EAD2B4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98002">
            <a:off x="9715500" y="1365251"/>
            <a:ext cx="1025525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37">
            <a:extLst>
              <a:ext uri="{FF2B5EF4-FFF2-40B4-BE49-F238E27FC236}">
                <a16:creationId xmlns:a16="http://schemas.microsoft.com/office/drawing/2014/main" id="{E8828D13-1526-4753-ADA0-0D4514711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54725">
            <a:off x="9753600" y="2646363"/>
            <a:ext cx="939800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38">
            <a:extLst>
              <a:ext uri="{FF2B5EF4-FFF2-40B4-BE49-F238E27FC236}">
                <a16:creationId xmlns:a16="http://schemas.microsoft.com/office/drawing/2014/main" id="{241A5750-CADC-4434-8CEB-02069A2D0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5875" y="5345113"/>
            <a:ext cx="2549525" cy="461962"/>
          </a:xfrm>
          <a:prstGeom prst="rect">
            <a:avLst/>
          </a:prstGeom>
          <a:noFill/>
          <a:ln w="38100">
            <a:solidFill>
              <a:srgbClr val="74791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135000"/>
              <a:buFontTx/>
              <a:buBlip>
                <a:blip r:embed="rId8"/>
              </a:buBlip>
            </a:pPr>
            <a:r>
              <a:rPr lang="es-ES" altLang="es-ES" sz="2400" b="1">
                <a:latin typeface="Arial" panose="020B0604020202020204" pitchFamily="34" charset="0"/>
              </a:rPr>
              <a:t>Artemisa</a:t>
            </a:r>
          </a:p>
        </p:txBody>
      </p:sp>
      <p:pic>
        <p:nvPicPr>
          <p:cNvPr id="11" name="Imagen 40">
            <a:extLst>
              <a:ext uri="{FF2B5EF4-FFF2-40B4-BE49-F238E27FC236}">
                <a16:creationId xmlns:a16="http://schemas.microsoft.com/office/drawing/2014/main" id="{E759EC9F-FA5D-4FD6-A7DE-8B0073FEA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2073">
            <a:off x="6715125" y="4284663"/>
            <a:ext cx="1922463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65D6D006-8A37-4C61-A09E-6A5583A83110}"/>
              </a:ext>
            </a:extLst>
          </p:cNvPr>
          <p:cNvSpPr/>
          <p:nvPr/>
        </p:nvSpPr>
        <p:spPr>
          <a:xfrm>
            <a:off x="5156200" y="1916113"/>
            <a:ext cx="625475" cy="288925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13" name="Elipse 41">
            <a:extLst>
              <a:ext uri="{FF2B5EF4-FFF2-40B4-BE49-F238E27FC236}">
                <a16:creationId xmlns:a16="http://schemas.microsoft.com/office/drawing/2014/main" id="{B3395FEF-96F2-495F-A5FB-B728A7FEBCBF}"/>
              </a:ext>
            </a:extLst>
          </p:cNvPr>
          <p:cNvSpPr/>
          <p:nvPr/>
        </p:nvSpPr>
        <p:spPr>
          <a:xfrm>
            <a:off x="4337050" y="2116138"/>
            <a:ext cx="576263" cy="285750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14" name="Elipse 41">
            <a:extLst>
              <a:ext uri="{FF2B5EF4-FFF2-40B4-BE49-F238E27FC236}">
                <a16:creationId xmlns:a16="http://schemas.microsoft.com/office/drawing/2014/main" id="{CF8C6D14-DFD4-4A66-B868-798D92A90068}"/>
              </a:ext>
            </a:extLst>
          </p:cNvPr>
          <p:cNvSpPr/>
          <p:nvPr/>
        </p:nvSpPr>
        <p:spPr>
          <a:xfrm>
            <a:off x="1196975" y="2276475"/>
            <a:ext cx="481013" cy="260350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BAEFDBDE-5D41-4B9C-BC88-D56EA351852F}"/>
              </a:ext>
            </a:extLst>
          </p:cNvPr>
          <p:cNvSpPr txBox="1">
            <a:spLocks noChangeArrowheads="1"/>
          </p:cNvSpPr>
          <p:nvPr/>
        </p:nvSpPr>
        <p:spPr>
          <a:xfrm>
            <a:off x="1591469" y="161925"/>
            <a:ext cx="9009062" cy="6000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S" sz="3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El contenido de fenoles depende del cultivar</a:t>
            </a:r>
          </a:p>
        </p:txBody>
      </p:sp>
    </p:spTree>
    <p:extLst>
      <p:ext uri="{BB962C8B-B14F-4D97-AF65-F5344CB8AC3E}">
        <p14:creationId xmlns:p14="http://schemas.microsoft.com/office/powerpoint/2010/main" val="822013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F3837DE-64A0-4FA6-A17E-A5A4125F63D7}"/>
              </a:ext>
            </a:extLst>
          </p:cNvPr>
          <p:cNvSpPr txBox="1">
            <a:spLocks noChangeArrowheads="1"/>
          </p:cNvSpPr>
          <p:nvPr/>
        </p:nvSpPr>
        <p:spPr>
          <a:xfrm>
            <a:off x="730250" y="115889"/>
            <a:ext cx="10871200" cy="6953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S" b="1">
                <a:latin typeface="Calibri" panose="020F0502020204030204" pitchFamily="34" charset="0"/>
              </a:rPr>
              <a:t>Pérdidas de calidad después de la recolección</a:t>
            </a:r>
          </a:p>
        </p:txBody>
      </p:sp>
      <p:pic>
        <p:nvPicPr>
          <p:cNvPr id="3" name="Picture 22" descr="C:\Users\jgirones\Desktop\Fotos alcachofa Salva\13760503\DSC06268.JPG">
            <a:extLst>
              <a:ext uri="{FF2B5EF4-FFF2-40B4-BE49-F238E27FC236}">
                <a16:creationId xmlns:a16="http://schemas.microsoft.com/office/drawing/2014/main" id="{ACB3B37A-BB55-4116-8B9A-48399A122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494" y="3676304"/>
            <a:ext cx="2578894" cy="2551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>
            <a:extLst>
              <a:ext uri="{FF2B5EF4-FFF2-40B4-BE49-F238E27FC236}">
                <a16:creationId xmlns:a16="http://schemas.microsoft.com/office/drawing/2014/main" id="{4C389FAD-4261-44A3-8535-94726FEB695E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6669088" y="1125538"/>
            <a:ext cx="5241925" cy="828675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4F81BD"/>
              </a:gs>
              <a:gs pos="100000">
                <a:srgbClr val="4F81BD">
                  <a:gamma/>
                  <a:shade val="46275"/>
                  <a:invGamma/>
                </a:srgbClr>
              </a:gs>
            </a:gsLst>
            <a:lin ang="5400000" scaled="1"/>
          </a:gradFill>
          <a:ln w="25400">
            <a:solidFill>
              <a:sysClr val="window" lastClr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Deshidratación</a:t>
            </a:r>
            <a:r>
              <a:rPr lang="en-GB" sz="2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GB" sz="28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(</a:t>
            </a:r>
            <a:r>
              <a:rPr lang="en-GB" sz="2800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Transpiración</a:t>
            </a:r>
            <a:r>
              <a:rPr lang="en-GB" sz="28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)</a:t>
            </a:r>
          </a:p>
        </p:txBody>
      </p:sp>
      <p:sp>
        <p:nvSpPr>
          <p:cNvPr id="5" name="AutoShape 5">
            <a:extLst>
              <a:ext uri="{FF2B5EF4-FFF2-40B4-BE49-F238E27FC236}">
                <a16:creationId xmlns:a16="http://schemas.microsoft.com/office/drawing/2014/main" id="{7A5E91B8-D96D-4121-B7F7-321A123D3052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6669088" y="3825875"/>
            <a:ext cx="5251450" cy="739775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699D5F"/>
              </a:gs>
              <a:gs pos="100000">
                <a:srgbClr val="31492C"/>
              </a:gs>
            </a:gsLst>
            <a:lin ang="5400000" scaled="1"/>
          </a:gradFill>
          <a:ln w="25400">
            <a:solidFill>
              <a:sysClr val="window" lastClr="FFFFFF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Daños</a:t>
            </a:r>
            <a:r>
              <a:rPr lang="en-GB" sz="2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GB" sz="28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mecánicos</a:t>
            </a:r>
            <a:endParaRPr lang="en-GB" sz="28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59943DFD-42ED-403D-AC5F-697786C0885B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6669088" y="2841625"/>
            <a:ext cx="5251450" cy="92075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C0504D"/>
              </a:gs>
              <a:gs pos="100000">
                <a:srgbClr val="C0504D">
                  <a:gamma/>
                  <a:shade val="46275"/>
                  <a:invGamma/>
                </a:srgbClr>
              </a:gs>
            </a:gsLst>
            <a:lin ang="5400000" scaled="1"/>
          </a:gradFill>
          <a:ln w="25400">
            <a:solidFill>
              <a:sysClr val="window" lastClr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Senescencia</a:t>
            </a:r>
            <a:endParaRPr lang="en-GB" sz="28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(</a:t>
            </a:r>
            <a:r>
              <a:rPr lang="en-GB" sz="2400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Pérdida</a:t>
            </a:r>
            <a:r>
              <a:rPr lang="en-GB" sz="24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de </a:t>
            </a:r>
            <a:r>
              <a:rPr lang="en-GB" sz="2400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compuestos</a:t>
            </a:r>
            <a:r>
              <a:rPr lang="en-GB" sz="24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GB" sz="2400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bioactivos</a:t>
            </a:r>
            <a:r>
              <a:rPr lang="en-GB" sz="24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)</a:t>
            </a:r>
          </a:p>
        </p:txBody>
      </p:sp>
      <p:grpSp>
        <p:nvGrpSpPr>
          <p:cNvPr id="7" name="AutoShape 5">
            <a:extLst>
              <a:ext uri="{FF2B5EF4-FFF2-40B4-BE49-F238E27FC236}">
                <a16:creationId xmlns:a16="http://schemas.microsoft.com/office/drawing/2014/main" id="{8A6B85CC-F005-48E1-89FB-25F6FDF5D1F2}"/>
              </a:ext>
            </a:extLst>
          </p:cNvPr>
          <p:cNvGrpSpPr>
            <a:grpSpLocks/>
          </p:cNvGrpSpPr>
          <p:nvPr/>
        </p:nvGrpSpPr>
        <p:grpSpPr bwMode="auto">
          <a:xfrm>
            <a:off x="6642100" y="2020888"/>
            <a:ext cx="5295900" cy="774700"/>
            <a:chOff x="3872" y="1472"/>
            <a:chExt cx="3336" cy="488"/>
          </a:xfrm>
        </p:grpSpPr>
        <p:pic>
          <p:nvPicPr>
            <p:cNvPr id="8" name="AutoShape 5">
              <a:extLst>
                <a:ext uri="{FF2B5EF4-FFF2-40B4-BE49-F238E27FC236}">
                  <a16:creationId xmlns:a16="http://schemas.microsoft.com/office/drawing/2014/main" id="{75098939-15E5-47DF-9535-D9D914D57A4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White">
            <a:xfrm>
              <a:off x="3872" y="1472"/>
              <a:ext cx="3336" cy="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9">
              <a:extLst>
                <a:ext uri="{FF2B5EF4-FFF2-40B4-BE49-F238E27FC236}">
                  <a16:creationId xmlns:a16="http://schemas.microsoft.com/office/drawing/2014/main" id="{9B0895BF-9EED-47DB-8D77-E0CB29F36E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02" y="1498"/>
              <a:ext cx="3282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defRPr/>
              </a:pPr>
              <a:r>
                <a:rPr lang="en-GB" altLang="es-ES" sz="28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pitchFamily="34" charset="0"/>
                </a:rPr>
                <a:t>Metabolismo</a:t>
              </a:r>
              <a:r>
                <a:rPr lang="en-GB" altLang="es-ES" sz="2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pitchFamily="34" charset="0"/>
                </a:rPr>
                <a:t> </a:t>
              </a:r>
              <a:r>
                <a:rPr lang="en-GB" altLang="es-ES" sz="28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pitchFamily="34" charset="0"/>
                </a:rPr>
                <a:t>elevado</a:t>
              </a:r>
              <a:endParaRPr lang="en-GB" altLang="es-E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endParaRPr>
            </a:p>
          </p:txBody>
        </p:sp>
      </p:grpSp>
      <p:sp>
        <p:nvSpPr>
          <p:cNvPr id="10" name="AutoShape 6">
            <a:extLst>
              <a:ext uri="{FF2B5EF4-FFF2-40B4-BE49-F238E27FC236}">
                <a16:creationId xmlns:a16="http://schemas.microsoft.com/office/drawing/2014/main" id="{4A0AFCAD-F081-4110-AF07-E3E76A5BEF2E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6669088" y="5419725"/>
            <a:ext cx="5251450" cy="646113"/>
          </a:xfrm>
          <a:prstGeom prst="roundRect">
            <a:avLst>
              <a:gd name="adj" fmla="val 9106"/>
            </a:avLst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8900000" scaled="1"/>
            <a:tileRect/>
          </a:gradFill>
          <a:ln w="25400">
            <a:solidFill>
              <a:sysClr val="window" lastClr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Podredumbres</a:t>
            </a:r>
            <a:endParaRPr lang="en-GB" sz="28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grpSp>
        <p:nvGrpSpPr>
          <p:cNvPr id="11" name="AutoShape 5">
            <a:extLst>
              <a:ext uri="{FF2B5EF4-FFF2-40B4-BE49-F238E27FC236}">
                <a16:creationId xmlns:a16="http://schemas.microsoft.com/office/drawing/2014/main" id="{D1898E70-2958-45C0-8453-905F041AA0BF}"/>
              </a:ext>
            </a:extLst>
          </p:cNvPr>
          <p:cNvGrpSpPr>
            <a:grpSpLocks/>
          </p:cNvGrpSpPr>
          <p:nvPr/>
        </p:nvGrpSpPr>
        <p:grpSpPr bwMode="auto">
          <a:xfrm>
            <a:off x="6642100" y="4586288"/>
            <a:ext cx="5295900" cy="774700"/>
            <a:chOff x="3872" y="3088"/>
            <a:chExt cx="3336" cy="488"/>
          </a:xfrm>
        </p:grpSpPr>
        <p:pic>
          <p:nvPicPr>
            <p:cNvPr id="12" name="AutoShape 5">
              <a:extLst>
                <a:ext uri="{FF2B5EF4-FFF2-40B4-BE49-F238E27FC236}">
                  <a16:creationId xmlns:a16="http://schemas.microsoft.com/office/drawing/2014/main" id="{DADFF10E-7FE1-4437-8485-E5012D5AA9E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White">
            <a:xfrm>
              <a:off x="3872" y="3088"/>
              <a:ext cx="3336" cy="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13">
              <a:extLst>
                <a:ext uri="{FF2B5EF4-FFF2-40B4-BE49-F238E27FC236}">
                  <a16:creationId xmlns:a16="http://schemas.microsoft.com/office/drawing/2014/main" id="{D7DF2AAB-6F7B-420B-863F-E38D469F88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02" y="3118"/>
              <a:ext cx="3282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defRPr/>
              </a:pPr>
              <a:r>
                <a:rPr lang="en-GB" altLang="es-ES" sz="28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pitchFamily="34" charset="0"/>
                </a:rPr>
                <a:t>Daños</a:t>
              </a:r>
              <a:r>
                <a:rPr lang="en-GB" altLang="es-ES" sz="2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pitchFamily="34" charset="0"/>
                </a:rPr>
                <a:t> por </a:t>
              </a:r>
              <a:r>
                <a:rPr lang="en-GB" altLang="es-ES" sz="28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pitchFamily="34" charset="0"/>
                </a:rPr>
                <a:t>frío</a:t>
              </a:r>
              <a:r>
                <a:rPr lang="en-GB" altLang="es-ES" sz="2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pitchFamily="34" charset="0"/>
                </a:rPr>
                <a:t> </a:t>
              </a:r>
              <a:r>
                <a:rPr lang="en-GB" altLang="es-ES" sz="2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pitchFamily="34" charset="0"/>
                </a:rPr>
                <a:t>(Chilling Injury)</a:t>
              </a:r>
            </a:p>
          </p:txBody>
        </p:sp>
      </p:grpSp>
      <p:pic>
        <p:nvPicPr>
          <p:cNvPr id="14" name="Picture 2" descr="Resultado de imagen de alcachofa">
            <a:extLst>
              <a:ext uri="{FF2B5EF4-FFF2-40B4-BE49-F238E27FC236}">
                <a16:creationId xmlns:a16="http://schemas.microsoft.com/office/drawing/2014/main" id="{80FF78F8-516E-4B40-8830-FEAF160B2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089" y="852488"/>
            <a:ext cx="2987739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21 Flecha abajo">
            <a:extLst>
              <a:ext uri="{FF2B5EF4-FFF2-40B4-BE49-F238E27FC236}">
                <a16:creationId xmlns:a16="http://schemas.microsoft.com/office/drawing/2014/main" id="{73936DB8-A713-46C5-B9B1-7B0BFE0CC6D1}"/>
              </a:ext>
            </a:extLst>
          </p:cNvPr>
          <p:cNvSpPr/>
          <p:nvPr/>
        </p:nvSpPr>
        <p:spPr>
          <a:xfrm>
            <a:off x="3090069" y="2930525"/>
            <a:ext cx="450850" cy="742950"/>
          </a:xfrm>
          <a:prstGeom prst="downArrow">
            <a:avLst/>
          </a:prstGeom>
          <a:solidFill>
            <a:srgbClr val="70AD47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" name="Imagen 22">
            <a:extLst>
              <a:ext uri="{FF2B5EF4-FFF2-40B4-BE49-F238E27FC236}">
                <a16:creationId xmlns:a16="http://schemas.microsoft.com/office/drawing/2014/main" id="{E0728D26-0CA9-440B-B83D-4AF5824C4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88" y="3821113"/>
            <a:ext cx="2120900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3944175E-1C04-43AE-AC10-F44DA458BC1A}"/>
              </a:ext>
            </a:extLst>
          </p:cNvPr>
          <p:cNvSpPr txBox="1"/>
          <p:nvPr/>
        </p:nvSpPr>
        <p:spPr>
          <a:xfrm>
            <a:off x="320675" y="2930524"/>
            <a:ext cx="2515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rgbClr val="CC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Pardeamiento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249761A-5AD2-461A-805E-1E59B33CC9E6}"/>
              </a:ext>
            </a:extLst>
          </p:cNvPr>
          <p:cNvSpPr txBox="1"/>
          <p:nvPr/>
        </p:nvSpPr>
        <p:spPr>
          <a:xfrm>
            <a:off x="3920037" y="2701559"/>
            <a:ext cx="2290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CC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Oxidación de fenoles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D76E209-1B74-481D-9749-D650C6AE7FEB}"/>
              </a:ext>
            </a:extLst>
          </p:cNvPr>
          <p:cNvSpPr txBox="1"/>
          <p:nvPr/>
        </p:nvSpPr>
        <p:spPr>
          <a:xfrm>
            <a:off x="320674" y="6227763"/>
            <a:ext cx="5872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rgbClr val="CC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Daños en las membranas celulares</a:t>
            </a:r>
          </a:p>
        </p:txBody>
      </p:sp>
    </p:spTree>
    <p:extLst>
      <p:ext uri="{BB962C8B-B14F-4D97-AF65-F5344CB8AC3E}">
        <p14:creationId xmlns:p14="http://schemas.microsoft.com/office/powerpoint/2010/main" val="3870645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734B9BA-6178-4170-A04A-8E88354B4ADB}"/>
              </a:ext>
            </a:extLst>
          </p:cNvPr>
          <p:cNvSpPr txBox="1">
            <a:spLocks noChangeArrowheads="1"/>
          </p:cNvSpPr>
          <p:nvPr/>
        </p:nvSpPr>
        <p:spPr>
          <a:xfrm>
            <a:off x="517525" y="212726"/>
            <a:ext cx="11445875" cy="5635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s-ES" sz="3600" b="1" dirty="0" err="1">
                <a:latin typeface="Calibri" panose="020F0502020204030204" pitchFamily="34" charset="0"/>
              </a:rPr>
              <a:t>Estrategias</a:t>
            </a:r>
            <a:r>
              <a:rPr lang="en-GB" altLang="es-ES" sz="3600" b="1" dirty="0">
                <a:latin typeface="Calibri" panose="020F0502020204030204" pitchFamily="34" charset="0"/>
              </a:rPr>
              <a:t> para </a:t>
            </a:r>
            <a:r>
              <a:rPr lang="en-GB" altLang="es-ES" sz="3600" b="1" dirty="0" err="1">
                <a:latin typeface="Calibri" panose="020F0502020204030204" pitchFamily="34" charset="0"/>
              </a:rPr>
              <a:t>mantener</a:t>
            </a:r>
            <a:r>
              <a:rPr lang="en-GB" altLang="es-ES" sz="3600" b="1" dirty="0">
                <a:latin typeface="Calibri" panose="020F0502020204030204" pitchFamily="34" charset="0"/>
              </a:rPr>
              <a:t> la </a:t>
            </a:r>
            <a:r>
              <a:rPr lang="en-GB" altLang="es-ES" sz="3600" b="1" dirty="0" err="1">
                <a:latin typeface="Calibri" panose="020F0502020204030204" pitchFamily="34" charset="0"/>
              </a:rPr>
              <a:t>calidad</a:t>
            </a:r>
            <a:r>
              <a:rPr lang="en-GB" altLang="es-ES" sz="3600" b="1" dirty="0">
                <a:latin typeface="Calibri" panose="020F0502020204030204" pitchFamily="34" charset="0"/>
              </a:rPr>
              <a:t> y </a:t>
            </a:r>
            <a:r>
              <a:rPr lang="en-GB" altLang="es-ES" sz="3600" b="1" dirty="0" err="1">
                <a:latin typeface="Calibri" panose="020F0502020204030204" pitchFamily="34" charset="0"/>
              </a:rPr>
              <a:t>aumentar</a:t>
            </a:r>
            <a:r>
              <a:rPr lang="en-GB" altLang="es-ES" sz="3600" b="1" dirty="0">
                <a:latin typeface="Calibri" panose="020F0502020204030204" pitchFamily="34" charset="0"/>
              </a:rPr>
              <a:t> la </a:t>
            </a:r>
            <a:r>
              <a:rPr lang="en-GB" altLang="es-ES" sz="3600" b="1" dirty="0" err="1">
                <a:latin typeface="Calibri" panose="020F0502020204030204" pitchFamily="34" charset="0"/>
              </a:rPr>
              <a:t>vida</a:t>
            </a:r>
            <a:r>
              <a:rPr lang="en-GB" altLang="es-ES" sz="3600" b="1" dirty="0">
                <a:latin typeface="Calibri" panose="020F0502020204030204" pitchFamily="34" charset="0"/>
              </a:rPr>
              <a:t> </a:t>
            </a:r>
            <a:r>
              <a:rPr lang="en-GB" altLang="es-ES" sz="3600" b="1" dirty="0" err="1">
                <a:latin typeface="Calibri" panose="020F0502020204030204" pitchFamily="34" charset="0"/>
              </a:rPr>
              <a:t>útil</a:t>
            </a:r>
            <a:endParaRPr lang="en-GB" altLang="es-ES" sz="3600" b="1" dirty="0">
              <a:latin typeface="Calibri" panose="020F0502020204030204" pitchFamily="34" charset="0"/>
            </a:endParaRPr>
          </a:p>
        </p:txBody>
      </p:sp>
      <p:pic>
        <p:nvPicPr>
          <p:cNvPr id="3" name="Imagen 5">
            <a:extLst>
              <a:ext uri="{FF2B5EF4-FFF2-40B4-BE49-F238E27FC236}">
                <a16:creationId xmlns:a16="http://schemas.microsoft.com/office/drawing/2014/main" id="{43C834A5-4F78-41D3-93D8-7D0060BF7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908050"/>
            <a:ext cx="8083550" cy="583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7">
            <a:extLst>
              <a:ext uri="{FF2B5EF4-FFF2-40B4-BE49-F238E27FC236}">
                <a16:creationId xmlns:a16="http://schemas.microsoft.com/office/drawing/2014/main" id="{B16B08F4-B4A4-4580-995B-205FD560E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975" y="1052513"/>
            <a:ext cx="362902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8">
            <a:extLst>
              <a:ext uri="{FF2B5EF4-FFF2-40B4-BE49-F238E27FC236}">
                <a16:creationId xmlns:a16="http://schemas.microsoft.com/office/drawing/2014/main" id="{3B04C1AF-E853-4109-9035-EEC0CA9F3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863" y="2778125"/>
            <a:ext cx="265430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38402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65E81BA-E166-7E5F-38C4-8BB0D0D9EB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127" t="10440" r="21415" b="46793"/>
          <a:stretch/>
        </p:blipFill>
        <p:spPr>
          <a:xfrm>
            <a:off x="7796485" y="4899082"/>
            <a:ext cx="4297749" cy="189853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2403B1E-A9FF-762A-9374-7A5EADFBCB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485" t="51250" r="45937" b="20416"/>
          <a:stretch/>
        </p:blipFill>
        <p:spPr>
          <a:xfrm>
            <a:off x="3905247" y="3609975"/>
            <a:ext cx="3886203" cy="274320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728C676-BC53-67B9-CE72-17B2358344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969" t="9028" r="19453" b="61578"/>
          <a:stretch/>
        </p:blipFill>
        <p:spPr>
          <a:xfrm>
            <a:off x="228599" y="866774"/>
            <a:ext cx="3745915" cy="274320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1026026-6A49-6E96-85B4-8B1F7CBF7F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437" t="59633" r="19610" b="10972"/>
          <a:stretch/>
        </p:blipFill>
        <p:spPr>
          <a:xfrm>
            <a:off x="238850" y="3648074"/>
            <a:ext cx="3745915" cy="282129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1EAE1BE-3FA2-13AD-255F-29DF477B7D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2032" t="16389" r="46328" b="54722"/>
          <a:stretch/>
        </p:blipFill>
        <p:spPr>
          <a:xfrm>
            <a:off x="4057646" y="904874"/>
            <a:ext cx="3602471" cy="2705101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0CB93E3F-4491-24B7-598A-258F55D75B66}"/>
              </a:ext>
            </a:extLst>
          </p:cNvPr>
          <p:cNvSpPr txBox="1">
            <a:spLocks noChangeArrowheads="1"/>
          </p:cNvSpPr>
          <p:nvPr/>
        </p:nvSpPr>
        <p:spPr>
          <a:xfrm>
            <a:off x="2915087" y="115889"/>
            <a:ext cx="5193742" cy="6953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S" b="1" dirty="0">
                <a:latin typeface="Calibri" panose="020F0502020204030204" pitchFamily="34" charset="0"/>
              </a:rPr>
              <a:t>Conservación en frío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656FEA0-3DDF-D365-F285-FF0DF7C6215F}"/>
              </a:ext>
            </a:extLst>
          </p:cNvPr>
          <p:cNvSpPr txBox="1"/>
          <p:nvPr/>
        </p:nvSpPr>
        <p:spPr>
          <a:xfrm>
            <a:off x="8128512" y="866774"/>
            <a:ext cx="347293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Pérdidas de peso</a:t>
            </a:r>
          </a:p>
          <a:p>
            <a:r>
              <a:rPr lang="es-E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Pérdidas de firmeza</a:t>
            </a:r>
          </a:p>
          <a:p>
            <a:r>
              <a:rPr lang="es-ES" sz="2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(menores en las terciarias)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FAE2873-1F6D-98F1-5C4E-C7B691DFCA51}"/>
              </a:ext>
            </a:extLst>
          </p:cNvPr>
          <p:cNvSpPr txBox="1"/>
          <p:nvPr/>
        </p:nvSpPr>
        <p:spPr>
          <a:xfrm>
            <a:off x="500329" y="6409433"/>
            <a:ext cx="6691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Alcachofas ‘Blanca de Tudela’ almacenadas a 2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°C y 85 % de HR</a:t>
            </a:r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56F58A4-AB0E-E800-2DFE-ADED2264360E}"/>
              </a:ext>
            </a:extLst>
          </p:cNvPr>
          <p:cNvSpPr txBox="1"/>
          <p:nvPr/>
        </p:nvSpPr>
        <p:spPr>
          <a:xfrm>
            <a:off x="9392972" y="2184219"/>
            <a:ext cx="25704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Terceras: más apropiadas para la conservación</a:t>
            </a:r>
            <a:endParaRPr lang="es-ES" sz="2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A90A022E-3379-79EC-35BB-DEAF7BD58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54375" t="6897" r="7526" b="28040"/>
          <a:stretch>
            <a:fillRect/>
          </a:stretch>
        </p:blipFill>
        <p:spPr bwMode="auto">
          <a:xfrm>
            <a:off x="7874582" y="2128659"/>
            <a:ext cx="1303924" cy="1485466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97A3A2EF-9F75-8EFA-373D-FE3E1760C577}"/>
              </a:ext>
            </a:extLst>
          </p:cNvPr>
          <p:cNvSpPr txBox="1"/>
          <p:nvPr/>
        </p:nvSpPr>
        <p:spPr>
          <a:xfrm>
            <a:off x="9553258" y="3501664"/>
            <a:ext cx="24101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400" b="1" dirty="0">
                <a:solidFill>
                  <a:srgbClr val="A24A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Segundas: más apreciadas por los consumidores</a:t>
            </a:r>
            <a:endParaRPr lang="es-ES" sz="2400" b="1" dirty="0">
              <a:solidFill>
                <a:srgbClr val="A24A0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CBB35E3A-0168-C316-5414-AEB878C92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19109" t="16708" r="22906" b="19875"/>
          <a:stretch>
            <a:fillRect/>
          </a:stretch>
        </p:blipFill>
        <p:spPr bwMode="auto">
          <a:xfrm>
            <a:off x="7791450" y="3549312"/>
            <a:ext cx="1761808" cy="128444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7095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E5A2BC4-8C89-8C30-C2B0-0E44107A0C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07" t="10818" r="8231" b="7044"/>
          <a:stretch/>
        </p:blipFill>
        <p:spPr>
          <a:xfrm>
            <a:off x="1000664" y="741872"/>
            <a:ext cx="10187796" cy="5633049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8CC2AE3C-B013-F053-3E7D-2384043917D2}"/>
              </a:ext>
            </a:extLst>
          </p:cNvPr>
          <p:cNvSpPr txBox="1">
            <a:spLocks noChangeArrowheads="1"/>
          </p:cNvSpPr>
          <p:nvPr/>
        </p:nvSpPr>
        <p:spPr>
          <a:xfrm>
            <a:off x="202626" y="75665"/>
            <a:ext cx="7707802" cy="6000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S" sz="3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Conservación en film </a:t>
            </a:r>
            <a:r>
              <a:rPr lang="es-ES" altLang="es-ES" sz="3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macroperforado</a:t>
            </a:r>
            <a:endParaRPr lang="es-ES" altLang="es-ES" sz="3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E786364-EB71-B8A7-B75D-2E8F34879513}"/>
              </a:ext>
            </a:extLst>
          </p:cNvPr>
          <p:cNvSpPr txBox="1"/>
          <p:nvPr/>
        </p:nvSpPr>
        <p:spPr>
          <a:xfrm>
            <a:off x="8108831" y="75665"/>
            <a:ext cx="3735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‘</a:t>
            </a:r>
            <a:r>
              <a:rPr lang="es-ES" dirty="0" err="1"/>
              <a:t>Spinoso</a:t>
            </a:r>
            <a:r>
              <a:rPr lang="es-ES" dirty="0"/>
              <a:t> sardo’ cultivo convencional y orgánico</a:t>
            </a:r>
          </a:p>
        </p:txBody>
      </p:sp>
    </p:spTree>
    <p:extLst>
      <p:ext uri="{BB962C8B-B14F-4D97-AF65-F5344CB8AC3E}">
        <p14:creationId xmlns:p14="http://schemas.microsoft.com/office/powerpoint/2010/main" val="12866273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28F3284-D4F9-502B-DF72-EA91F88BCD75}"/>
              </a:ext>
            </a:extLst>
          </p:cNvPr>
          <p:cNvSpPr txBox="1">
            <a:spLocks noChangeArrowheads="1"/>
          </p:cNvSpPr>
          <p:nvPr/>
        </p:nvSpPr>
        <p:spPr>
          <a:xfrm>
            <a:off x="55980" y="75665"/>
            <a:ext cx="7707802" cy="6000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S" sz="3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Conservación en film </a:t>
            </a:r>
            <a:r>
              <a:rPr lang="es-ES" altLang="es-ES" sz="3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macroperforado</a:t>
            </a:r>
            <a:endParaRPr lang="es-ES" altLang="es-ES" sz="3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62AD740-0F79-D3B6-17D9-56FA88F5C16E}"/>
              </a:ext>
            </a:extLst>
          </p:cNvPr>
          <p:cNvSpPr txBox="1"/>
          <p:nvPr/>
        </p:nvSpPr>
        <p:spPr>
          <a:xfrm>
            <a:off x="7910428" y="118795"/>
            <a:ext cx="4281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Mantiene alta HR</a:t>
            </a:r>
          </a:p>
          <a:p>
            <a:r>
              <a:rPr lang="es-ES" dirty="0"/>
              <a:t>No altera la composición de la atmósfera</a:t>
            </a:r>
          </a:p>
        </p:txBody>
      </p:sp>
      <p:sp>
        <p:nvSpPr>
          <p:cNvPr id="4" name="Abrir llave 3">
            <a:extLst>
              <a:ext uri="{FF2B5EF4-FFF2-40B4-BE49-F238E27FC236}">
                <a16:creationId xmlns:a16="http://schemas.microsoft.com/office/drawing/2014/main" id="{7E1D7AC7-9808-D6D0-BB64-903D11433CA4}"/>
              </a:ext>
            </a:extLst>
          </p:cNvPr>
          <p:cNvSpPr/>
          <p:nvPr/>
        </p:nvSpPr>
        <p:spPr>
          <a:xfrm>
            <a:off x="7763782" y="43130"/>
            <a:ext cx="146646" cy="721996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DEAD7C8-139A-FE16-EEAA-BBF4852550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599" t="42641" r="25283" b="17736"/>
          <a:stretch/>
        </p:blipFill>
        <p:spPr>
          <a:xfrm>
            <a:off x="161032" y="940278"/>
            <a:ext cx="4281571" cy="271732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B306149-9ED9-E414-1A43-3330A80E1C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090" t="15014" r="27830" b="15975"/>
          <a:stretch/>
        </p:blipFill>
        <p:spPr>
          <a:xfrm>
            <a:off x="4554750" y="901173"/>
            <a:ext cx="4336190" cy="578832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6BC613F-473F-C2C5-6F1B-2C320A9586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174" t="21346" r="25708" b="48428"/>
          <a:stretch/>
        </p:blipFill>
        <p:spPr>
          <a:xfrm>
            <a:off x="55980" y="4942690"/>
            <a:ext cx="4214095" cy="1785909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9EEEBE65-06F2-0E8B-38D2-9436FCADBEFE}"/>
              </a:ext>
            </a:extLst>
          </p:cNvPr>
          <p:cNvSpPr txBox="1"/>
          <p:nvPr/>
        </p:nvSpPr>
        <p:spPr>
          <a:xfrm>
            <a:off x="690121" y="5287988"/>
            <a:ext cx="1927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i="0" dirty="0">
                <a:effectLst/>
                <a:latin typeface="ElsevierSans"/>
              </a:rPr>
              <a:t>2025</a:t>
            </a:r>
            <a:r>
              <a:rPr lang="es-ES" b="0" i="0" dirty="0">
                <a:effectLst/>
                <a:latin typeface="ElsevierSans"/>
              </a:rPr>
              <a:t>, 227, 113622</a:t>
            </a:r>
            <a:endParaRPr lang="es-ES" dirty="0"/>
          </a:p>
        </p:txBody>
      </p:sp>
      <p:sp>
        <p:nvSpPr>
          <p:cNvPr id="12" name="Flecha: hacia abajo 11">
            <a:extLst>
              <a:ext uri="{FF2B5EF4-FFF2-40B4-BE49-F238E27FC236}">
                <a16:creationId xmlns:a16="http://schemas.microsoft.com/office/drawing/2014/main" id="{9002BA7D-C658-3D48-9622-D01C3054CA79}"/>
              </a:ext>
            </a:extLst>
          </p:cNvPr>
          <p:cNvSpPr/>
          <p:nvPr/>
        </p:nvSpPr>
        <p:spPr>
          <a:xfrm>
            <a:off x="879886" y="3865563"/>
            <a:ext cx="284680" cy="49383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E4336D7-A958-D69A-4E1A-E153EA0E9FAE}"/>
              </a:ext>
            </a:extLst>
          </p:cNvPr>
          <p:cNvSpPr txBox="1"/>
          <p:nvPr/>
        </p:nvSpPr>
        <p:spPr>
          <a:xfrm>
            <a:off x="1095548" y="3775791"/>
            <a:ext cx="2983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Pérdidas de peso</a:t>
            </a:r>
          </a:p>
        </p:txBody>
      </p:sp>
      <p:sp>
        <p:nvSpPr>
          <p:cNvPr id="14" name="Flecha: hacia abajo 13">
            <a:extLst>
              <a:ext uri="{FF2B5EF4-FFF2-40B4-BE49-F238E27FC236}">
                <a16:creationId xmlns:a16="http://schemas.microsoft.com/office/drawing/2014/main" id="{9B1EBF04-7168-609F-A2E0-E6B8AE491583}"/>
              </a:ext>
            </a:extLst>
          </p:cNvPr>
          <p:cNvSpPr/>
          <p:nvPr/>
        </p:nvSpPr>
        <p:spPr>
          <a:xfrm rot="10800000">
            <a:off x="9149737" y="1895867"/>
            <a:ext cx="313440" cy="830079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52BD857-E693-1C84-762B-3EE29859A4B0}"/>
              </a:ext>
            </a:extLst>
          </p:cNvPr>
          <p:cNvSpPr txBox="1"/>
          <p:nvPr/>
        </p:nvSpPr>
        <p:spPr>
          <a:xfrm>
            <a:off x="9391277" y="1875104"/>
            <a:ext cx="21595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Sabor</a:t>
            </a:r>
          </a:p>
          <a:p>
            <a:r>
              <a:rPr lang="es-E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Crujibilidad</a:t>
            </a:r>
            <a:endParaRPr lang="es-ES" sz="28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499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3A69A9C-6934-A7B6-7401-5FC1EB55A2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500" t="39306" r="21797" b="22084"/>
          <a:stretch/>
        </p:blipFill>
        <p:spPr>
          <a:xfrm>
            <a:off x="258834" y="1009478"/>
            <a:ext cx="10121402" cy="5400674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A7D94B45-34D9-3A4F-23F7-0EB8DBDE1334}"/>
              </a:ext>
            </a:extLst>
          </p:cNvPr>
          <p:cNvSpPr txBox="1">
            <a:spLocks noChangeArrowheads="1"/>
          </p:cNvSpPr>
          <p:nvPr/>
        </p:nvSpPr>
        <p:spPr>
          <a:xfrm>
            <a:off x="55980" y="41161"/>
            <a:ext cx="7707802" cy="10543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altLang="es-ES" sz="3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Conservación </a:t>
            </a:r>
          </a:p>
          <a:p>
            <a:pPr algn="ctr"/>
            <a:r>
              <a:rPr lang="es-ES" altLang="es-ES" sz="3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en atmósferas modificadas (MAP)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2D9B99B-80E8-B417-D0A7-F223FD6AA648}"/>
              </a:ext>
            </a:extLst>
          </p:cNvPr>
          <p:cNvSpPr txBox="1"/>
          <p:nvPr/>
        </p:nvSpPr>
        <p:spPr>
          <a:xfrm>
            <a:off x="7703394" y="214944"/>
            <a:ext cx="4281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Mantiene alta HR</a:t>
            </a:r>
          </a:p>
          <a:p>
            <a:r>
              <a:rPr lang="es-ES" sz="2000" b="1" dirty="0"/>
              <a:t>Aumenta CO</a:t>
            </a:r>
            <a:r>
              <a:rPr lang="es-ES" sz="2000" b="1" baseline="-25000" dirty="0"/>
              <a:t>2</a:t>
            </a:r>
            <a:r>
              <a:rPr lang="es-ES" sz="2000" b="1" dirty="0"/>
              <a:t> y disminuye O</a:t>
            </a:r>
            <a:r>
              <a:rPr lang="es-ES" sz="2000" b="1" baseline="-25000" dirty="0"/>
              <a:t>2</a:t>
            </a:r>
          </a:p>
        </p:txBody>
      </p:sp>
      <p:sp>
        <p:nvSpPr>
          <p:cNvPr id="6" name="Abrir llave 5">
            <a:extLst>
              <a:ext uri="{FF2B5EF4-FFF2-40B4-BE49-F238E27FC236}">
                <a16:creationId xmlns:a16="http://schemas.microsoft.com/office/drawing/2014/main" id="{3B6DEED5-8465-ECA2-29F7-86CB00C8B155}"/>
              </a:ext>
            </a:extLst>
          </p:cNvPr>
          <p:cNvSpPr/>
          <p:nvPr/>
        </p:nvSpPr>
        <p:spPr>
          <a:xfrm>
            <a:off x="7556748" y="191035"/>
            <a:ext cx="146646" cy="721996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FDDE94C-3B62-9214-E1BA-79FC43C3A186}"/>
              </a:ext>
            </a:extLst>
          </p:cNvPr>
          <p:cNvSpPr/>
          <p:nvPr/>
        </p:nvSpPr>
        <p:spPr>
          <a:xfrm>
            <a:off x="5684813" y="1949577"/>
            <a:ext cx="2173857" cy="7677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DC2CA12-C35E-5997-A908-55246AC80F27}"/>
              </a:ext>
            </a:extLst>
          </p:cNvPr>
          <p:cNvSpPr/>
          <p:nvPr/>
        </p:nvSpPr>
        <p:spPr>
          <a:xfrm>
            <a:off x="8255485" y="1946704"/>
            <a:ext cx="1765525" cy="7677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931CA378-25E4-4DD5-A999-73A8F5A432CE}"/>
              </a:ext>
            </a:extLst>
          </p:cNvPr>
          <p:cNvSpPr/>
          <p:nvPr/>
        </p:nvSpPr>
        <p:spPr>
          <a:xfrm>
            <a:off x="419824" y="3916399"/>
            <a:ext cx="2539042" cy="569344"/>
          </a:xfrm>
          <a:prstGeom prst="rect">
            <a:avLst/>
          </a:prstGeom>
          <a:noFill/>
          <a:ln>
            <a:solidFill>
              <a:srgbClr val="00CC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2BA7851-76DF-C53B-D9EE-E83A9A7EA9E7}"/>
              </a:ext>
            </a:extLst>
          </p:cNvPr>
          <p:cNvSpPr/>
          <p:nvPr/>
        </p:nvSpPr>
        <p:spPr>
          <a:xfrm>
            <a:off x="3355680" y="3853143"/>
            <a:ext cx="2300369" cy="770621"/>
          </a:xfrm>
          <a:prstGeom prst="rect">
            <a:avLst/>
          </a:prstGeom>
          <a:noFill/>
          <a:ln>
            <a:solidFill>
              <a:srgbClr val="00CC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C5E4942-FF87-80DF-4C99-A73271552F52}"/>
              </a:ext>
            </a:extLst>
          </p:cNvPr>
          <p:cNvSpPr/>
          <p:nvPr/>
        </p:nvSpPr>
        <p:spPr>
          <a:xfrm>
            <a:off x="6052863" y="3390561"/>
            <a:ext cx="3968147" cy="1397106"/>
          </a:xfrm>
          <a:prstGeom prst="rect">
            <a:avLst/>
          </a:prstGeom>
          <a:noFill/>
          <a:ln>
            <a:solidFill>
              <a:srgbClr val="00CC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1624540-F198-FD36-0C3B-7988985A45A8}"/>
              </a:ext>
            </a:extLst>
          </p:cNvPr>
          <p:cNvSpPr/>
          <p:nvPr/>
        </p:nvSpPr>
        <p:spPr>
          <a:xfrm>
            <a:off x="3444814" y="2153735"/>
            <a:ext cx="1880774" cy="3134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C27316E2-13B5-409A-9AA9-AD3D6709BD0C}"/>
              </a:ext>
            </a:extLst>
          </p:cNvPr>
          <p:cNvSpPr/>
          <p:nvPr/>
        </p:nvSpPr>
        <p:spPr>
          <a:xfrm>
            <a:off x="3438761" y="1482315"/>
            <a:ext cx="4230128" cy="313426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B9789FD9-1238-9235-3C2B-EC99E0D24E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260" t="32201" r="26910" b="48803"/>
          <a:stretch/>
        </p:blipFill>
        <p:spPr>
          <a:xfrm>
            <a:off x="10124226" y="1063126"/>
            <a:ext cx="1969907" cy="118055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95734A5-9186-3CDB-648F-DFBA83CA9B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594" t="48805" r="43821" b="29937"/>
          <a:stretch/>
        </p:blipFill>
        <p:spPr>
          <a:xfrm>
            <a:off x="10276894" y="2304247"/>
            <a:ext cx="1656272" cy="1457864"/>
          </a:xfrm>
          <a:prstGeom prst="rect">
            <a:avLst/>
          </a:prstGeom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79776EF7-2A67-1B27-40CB-93097F658EBE}"/>
              </a:ext>
            </a:extLst>
          </p:cNvPr>
          <p:cNvSpPr txBox="1">
            <a:spLocks noChangeArrowheads="1"/>
          </p:cNvSpPr>
          <p:nvPr/>
        </p:nvSpPr>
        <p:spPr>
          <a:xfrm>
            <a:off x="419824" y="4620939"/>
            <a:ext cx="4234240" cy="10404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altLang="es-ES" sz="3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Importancia de usar el film apropiado</a:t>
            </a:r>
          </a:p>
          <a:p>
            <a:pPr algn="ctr"/>
            <a:r>
              <a:rPr lang="es-ES" altLang="es-ES" sz="2000" b="1" dirty="0">
                <a:solidFill>
                  <a:srgbClr val="00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(concentración óptima de </a:t>
            </a:r>
          </a:p>
          <a:p>
            <a:pPr algn="ctr"/>
            <a:r>
              <a:rPr lang="es-ES" altLang="es-ES" sz="2000" b="1" dirty="0">
                <a:solidFill>
                  <a:srgbClr val="00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CO</a:t>
            </a:r>
            <a:r>
              <a:rPr lang="es-ES" altLang="es-ES" sz="2000" b="1" baseline="-25000" dirty="0">
                <a:solidFill>
                  <a:srgbClr val="00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s-ES" altLang="es-ES" sz="2000" b="1" dirty="0">
                <a:solidFill>
                  <a:srgbClr val="00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y O</a:t>
            </a:r>
            <a:r>
              <a:rPr lang="es-ES" altLang="es-ES" sz="2000" b="1" baseline="-25000" dirty="0">
                <a:solidFill>
                  <a:srgbClr val="00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s-ES" altLang="es-ES" sz="2000" b="1" dirty="0">
                <a:solidFill>
                  <a:srgbClr val="00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para cada cultivar)</a:t>
            </a:r>
          </a:p>
        </p:txBody>
      </p:sp>
    </p:spTree>
    <p:extLst>
      <p:ext uri="{BB962C8B-B14F-4D97-AF65-F5344CB8AC3E}">
        <p14:creationId xmlns:p14="http://schemas.microsoft.com/office/powerpoint/2010/main" val="4504028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>
            <a:extLst>
              <a:ext uri="{FF2B5EF4-FFF2-40B4-BE49-F238E27FC236}">
                <a16:creationId xmlns:a16="http://schemas.microsoft.com/office/drawing/2014/main" id="{9093B945-062C-8B14-8899-1D5AD89DD26B}"/>
              </a:ext>
            </a:extLst>
          </p:cNvPr>
          <p:cNvSpPr txBox="1">
            <a:spLocks noChangeArrowheads="1"/>
          </p:cNvSpPr>
          <p:nvPr/>
        </p:nvSpPr>
        <p:spPr>
          <a:xfrm>
            <a:off x="858228" y="75665"/>
            <a:ext cx="10528635" cy="6000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S" sz="3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Conservación en atmósferas modificadas (MAP)</a:t>
            </a:r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173FBAAC-6E91-C0BD-4564-7BE5F89F2D9D}"/>
              </a:ext>
            </a:extLst>
          </p:cNvPr>
          <p:cNvGrpSpPr/>
          <p:nvPr/>
        </p:nvGrpSpPr>
        <p:grpSpPr>
          <a:xfrm>
            <a:off x="138111" y="888520"/>
            <a:ext cx="3881798" cy="2864329"/>
            <a:chOff x="138111" y="838200"/>
            <a:chExt cx="4006486" cy="2914650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80FC766C-088B-9674-85D5-A3C056EC4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0078" t="37639" r="26094" b="18611"/>
            <a:stretch/>
          </p:blipFill>
          <p:spPr>
            <a:xfrm>
              <a:off x="138111" y="838200"/>
              <a:ext cx="4006486" cy="2914650"/>
            </a:xfrm>
            <a:prstGeom prst="rect">
              <a:avLst/>
            </a:prstGeom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85CA49E4-A9F4-3964-3607-4759005610AE}"/>
                </a:ext>
              </a:extLst>
            </p:cNvPr>
            <p:cNvSpPr txBox="1"/>
            <p:nvPr/>
          </p:nvSpPr>
          <p:spPr>
            <a:xfrm>
              <a:off x="1570008" y="2912679"/>
              <a:ext cx="8579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>
                  <a:solidFill>
                    <a:srgbClr val="FF0000"/>
                  </a:solidFill>
                </a:rPr>
                <a:t>17,8 %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3D0A94E3-8B0F-2BD7-A622-F20A37642360}"/>
                </a:ext>
              </a:extLst>
            </p:cNvPr>
            <p:cNvSpPr txBox="1"/>
            <p:nvPr/>
          </p:nvSpPr>
          <p:spPr>
            <a:xfrm>
              <a:off x="3206144" y="2901184"/>
              <a:ext cx="8579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>
                  <a:solidFill>
                    <a:srgbClr val="FF0000"/>
                  </a:solidFill>
                </a:rPr>
                <a:t>46,9 %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CE919A1C-0034-6F39-FFB5-3D2D7AED351B}"/>
                </a:ext>
              </a:extLst>
            </p:cNvPr>
            <p:cNvSpPr txBox="1"/>
            <p:nvPr/>
          </p:nvSpPr>
          <p:spPr>
            <a:xfrm>
              <a:off x="1768415" y="2635288"/>
              <a:ext cx="19486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>
                  <a:solidFill>
                    <a:srgbClr val="FF0000"/>
                  </a:solidFill>
                </a:rPr>
                <a:t>Alcachofas al aire</a:t>
              </a:r>
            </a:p>
          </p:txBody>
        </p:sp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27B6B52A-40F5-3345-C252-9DA0158ADBF9}"/>
              </a:ext>
            </a:extLst>
          </p:cNvPr>
          <p:cNvGrpSpPr/>
          <p:nvPr/>
        </p:nvGrpSpPr>
        <p:grpSpPr>
          <a:xfrm>
            <a:off x="60690" y="3785188"/>
            <a:ext cx="3936512" cy="2925129"/>
            <a:chOff x="60689" y="3733800"/>
            <a:chExt cx="4062957" cy="2976518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3AF3DB6D-71B2-54F4-9525-A641378E7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0078" t="35695" r="26797" b="20555"/>
            <a:stretch/>
          </p:blipFill>
          <p:spPr>
            <a:xfrm>
              <a:off x="60689" y="3733800"/>
              <a:ext cx="4006486" cy="2976518"/>
            </a:xfrm>
            <a:prstGeom prst="rect">
              <a:avLst/>
            </a:prstGeom>
          </p:spPr>
        </p:pic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C1010D58-C47E-1BF4-947E-9BE25552E8FE}"/>
                </a:ext>
              </a:extLst>
            </p:cNvPr>
            <p:cNvSpPr txBox="1"/>
            <p:nvPr/>
          </p:nvSpPr>
          <p:spPr>
            <a:xfrm>
              <a:off x="1388857" y="5827329"/>
              <a:ext cx="12711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>
                  <a:solidFill>
                    <a:srgbClr val="FF0000"/>
                  </a:solidFill>
                </a:rPr>
                <a:t>2,2 N mm</a:t>
              </a:r>
              <a:r>
                <a:rPr lang="es-ES" baseline="30000" dirty="0">
                  <a:solidFill>
                    <a:srgbClr val="FF0000"/>
                  </a:solidFill>
                </a:rPr>
                <a:t>-1</a:t>
              </a: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56619831-724A-41A8-373E-F55B50E45206}"/>
                </a:ext>
              </a:extLst>
            </p:cNvPr>
            <p:cNvSpPr txBox="1"/>
            <p:nvPr/>
          </p:nvSpPr>
          <p:spPr>
            <a:xfrm>
              <a:off x="2852464" y="5815834"/>
              <a:ext cx="12711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>
                  <a:solidFill>
                    <a:srgbClr val="FF0000"/>
                  </a:solidFill>
                </a:rPr>
                <a:t>1,5 N mm</a:t>
              </a:r>
              <a:r>
                <a:rPr lang="es-ES" baseline="30000" dirty="0">
                  <a:solidFill>
                    <a:srgbClr val="FF0000"/>
                  </a:solidFill>
                </a:rPr>
                <a:t>-1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0723E0F7-323C-53A4-EE47-C767CA810F0C}"/>
                </a:ext>
              </a:extLst>
            </p:cNvPr>
            <p:cNvSpPr txBox="1"/>
            <p:nvPr/>
          </p:nvSpPr>
          <p:spPr>
            <a:xfrm>
              <a:off x="1768415" y="5549938"/>
              <a:ext cx="19486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>
                  <a:solidFill>
                    <a:srgbClr val="FF0000"/>
                  </a:solidFill>
                </a:rPr>
                <a:t>Alcachofas al aire</a:t>
              </a:r>
            </a:p>
          </p:txBody>
        </p: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774C6046-5AFC-ECD1-71A1-D04D738C8BC8}"/>
              </a:ext>
            </a:extLst>
          </p:cNvPr>
          <p:cNvGrpSpPr/>
          <p:nvPr/>
        </p:nvGrpSpPr>
        <p:grpSpPr>
          <a:xfrm>
            <a:off x="4116498" y="2830128"/>
            <a:ext cx="3968284" cy="3640773"/>
            <a:chOff x="4220010" y="2849373"/>
            <a:chExt cx="4095750" cy="3621528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D77A91F2-DF5B-20F7-CCF0-A8796DC33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0234" t="38055" r="26172" b="18542"/>
            <a:stretch/>
          </p:blipFill>
          <p:spPr>
            <a:xfrm>
              <a:off x="4220010" y="2849373"/>
              <a:ext cx="4095750" cy="2976518"/>
            </a:xfrm>
            <a:prstGeom prst="rect">
              <a:avLst/>
            </a:prstGeom>
          </p:spPr>
        </p:pic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1456DD92-1BB7-9A56-B70B-79CE5B1C7644}"/>
                </a:ext>
              </a:extLst>
            </p:cNvPr>
            <p:cNvSpPr txBox="1"/>
            <p:nvPr/>
          </p:nvSpPr>
          <p:spPr>
            <a:xfrm>
              <a:off x="5617763" y="6101569"/>
              <a:ext cx="10470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>
                  <a:solidFill>
                    <a:srgbClr val="FF0000"/>
                  </a:solidFill>
                </a:rPr>
                <a:t>6,7 g kg</a:t>
              </a:r>
              <a:r>
                <a:rPr lang="es-ES" baseline="30000" dirty="0">
                  <a:solidFill>
                    <a:srgbClr val="FF0000"/>
                  </a:solidFill>
                </a:rPr>
                <a:t>-1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B5F5065A-67C7-4E7A-6788-138F4FB28439}"/>
                </a:ext>
              </a:extLst>
            </p:cNvPr>
            <p:cNvSpPr txBox="1"/>
            <p:nvPr/>
          </p:nvSpPr>
          <p:spPr>
            <a:xfrm>
              <a:off x="7253899" y="6090074"/>
              <a:ext cx="10470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>
                  <a:solidFill>
                    <a:srgbClr val="FF0000"/>
                  </a:solidFill>
                </a:rPr>
                <a:t>3,3 g kg</a:t>
              </a:r>
              <a:r>
                <a:rPr lang="es-ES" baseline="30000" dirty="0">
                  <a:solidFill>
                    <a:srgbClr val="FF0000"/>
                  </a:solidFill>
                </a:rPr>
                <a:t>-1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D44A1378-0092-B8DD-65EF-1F868EDB4B9A}"/>
                </a:ext>
              </a:extLst>
            </p:cNvPr>
            <p:cNvSpPr txBox="1"/>
            <p:nvPr/>
          </p:nvSpPr>
          <p:spPr>
            <a:xfrm>
              <a:off x="5816171" y="5824178"/>
              <a:ext cx="19486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>
                  <a:solidFill>
                    <a:srgbClr val="FF0000"/>
                  </a:solidFill>
                </a:rPr>
                <a:t>Alcachofas al aire</a:t>
              </a:r>
            </a:p>
          </p:txBody>
        </p: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F0CF6ECD-6482-4EE0-589F-711859A8DD52}"/>
              </a:ext>
            </a:extLst>
          </p:cNvPr>
          <p:cNvGrpSpPr/>
          <p:nvPr/>
        </p:nvGrpSpPr>
        <p:grpSpPr>
          <a:xfrm>
            <a:off x="8180848" y="3114137"/>
            <a:ext cx="3881798" cy="3596182"/>
            <a:chOff x="8318864" y="3133145"/>
            <a:chExt cx="4006486" cy="3577173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5F526813-BE0E-F46A-0AE8-A88CD125E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40342" t="43889" r="26797" b="11528"/>
            <a:stretch/>
          </p:blipFill>
          <p:spPr>
            <a:xfrm>
              <a:off x="8318864" y="3652793"/>
              <a:ext cx="4006486" cy="3057525"/>
            </a:xfrm>
            <a:prstGeom prst="rect">
              <a:avLst/>
            </a:prstGeom>
          </p:spPr>
        </p:pic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EBE73290-98DA-1012-56BC-FF2E51CB7719}"/>
                </a:ext>
              </a:extLst>
            </p:cNvPr>
            <p:cNvSpPr txBox="1"/>
            <p:nvPr/>
          </p:nvSpPr>
          <p:spPr>
            <a:xfrm>
              <a:off x="9627884" y="3410536"/>
              <a:ext cx="10470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>
                  <a:solidFill>
                    <a:srgbClr val="FF0000"/>
                  </a:solidFill>
                </a:rPr>
                <a:t>2,9 g kg</a:t>
              </a:r>
              <a:r>
                <a:rPr lang="es-ES" baseline="30000" dirty="0">
                  <a:solidFill>
                    <a:srgbClr val="FF0000"/>
                  </a:solidFill>
                </a:rPr>
                <a:t>-1</a:t>
              </a:r>
              <a:endParaRPr lang="es-ES" dirty="0">
                <a:solidFill>
                  <a:srgbClr val="FF0000"/>
                </a:solidFill>
              </a:endParaRP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C01293E1-0354-E4B2-8C2C-2812B5690776}"/>
                </a:ext>
              </a:extLst>
            </p:cNvPr>
            <p:cNvSpPr txBox="1"/>
            <p:nvPr/>
          </p:nvSpPr>
          <p:spPr>
            <a:xfrm>
              <a:off x="11264020" y="3399041"/>
              <a:ext cx="10470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>
                  <a:solidFill>
                    <a:srgbClr val="FF0000"/>
                  </a:solidFill>
                </a:rPr>
                <a:t>0,8 g kg</a:t>
              </a:r>
              <a:r>
                <a:rPr lang="es-ES" baseline="30000" dirty="0">
                  <a:solidFill>
                    <a:srgbClr val="FF0000"/>
                  </a:solidFill>
                </a:rPr>
                <a:t>-1</a:t>
              </a:r>
              <a:endParaRPr lang="es-ES" dirty="0">
                <a:solidFill>
                  <a:srgbClr val="FF0000"/>
                </a:solidFill>
              </a:endParaRP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D620B1E8-D5EB-01B9-F50E-200514CF887C}"/>
                </a:ext>
              </a:extLst>
            </p:cNvPr>
            <p:cNvSpPr txBox="1"/>
            <p:nvPr/>
          </p:nvSpPr>
          <p:spPr>
            <a:xfrm>
              <a:off x="9826290" y="3133145"/>
              <a:ext cx="19486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>
                  <a:solidFill>
                    <a:srgbClr val="FF0000"/>
                  </a:solidFill>
                </a:rPr>
                <a:t>Alcachofas al aire</a:t>
              </a:r>
            </a:p>
          </p:txBody>
        </p:sp>
      </p:grpSp>
      <p:sp>
        <p:nvSpPr>
          <p:cNvPr id="29" name="CuadroTexto 28">
            <a:extLst>
              <a:ext uri="{FF2B5EF4-FFF2-40B4-BE49-F238E27FC236}">
                <a16:creationId xmlns:a16="http://schemas.microsoft.com/office/drawing/2014/main" id="{7680546F-A201-4B35-4EB5-AA4ABC31619E}"/>
              </a:ext>
            </a:extLst>
          </p:cNvPr>
          <p:cNvSpPr txBox="1"/>
          <p:nvPr/>
        </p:nvSpPr>
        <p:spPr>
          <a:xfrm>
            <a:off x="9081826" y="1401936"/>
            <a:ext cx="184056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Mantiene:</a:t>
            </a:r>
          </a:p>
          <a:p>
            <a:r>
              <a:rPr lang="es-E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Clorofilas</a:t>
            </a:r>
          </a:p>
          <a:p>
            <a:r>
              <a:rPr lang="es-E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Fenoles</a:t>
            </a:r>
            <a:endParaRPr lang="es-ES" sz="20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Flecha: hacia abajo 29">
            <a:extLst>
              <a:ext uri="{FF2B5EF4-FFF2-40B4-BE49-F238E27FC236}">
                <a16:creationId xmlns:a16="http://schemas.microsoft.com/office/drawing/2014/main" id="{D5FFB4D6-2270-F009-99E3-EA8F451E53DE}"/>
              </a:ext>
            </a:extLst>
          </p:cNvPr>
          <p:cNvSpPr/>
          <p:nvPr/>
        </p:nvSpPr>
        <p:spPr>
          <a:xfrm>
            <a:off x="4623750" y="1563486"/>
            <a:ext cx="215662" cy="1058934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12512C16-7D18-F54A-E9FA-C556F01F49EC}"/>
              </a:ext>
            </a:extLst>
          </p:cNvPr>
          <p:cNvSpPr txBox="1"/>
          <p:nvPr/>
        </p:nvSpPr>
        <p:spPr>
          <a:xfrm>
            <a:off x="4920541" y="1375393"/>
            <a:ext cx="223035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Pérdidas de:</a:t>
            </a:r>
          </a:p>
          <a:p>
            <a:r>
              <a:rPr lang="es-E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Peso</a:t>
            </a:r>
          </a:p>
          <a:p>
            <a:r>
              <a:rPr lang="es-E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Firmeza</a:t>
            </a:r>
            <a:endParaRPr lang="es-ES" sz="20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Flecha: hacia abajo 31">
            <a:extLst>
              <a:ext uri="{FF2B5EF4-FFF2-40B4-BE49-F238E27FC236}">
                <a16:creationId xmlns:a16="http://schemas.microsoft.com/office/drawing/2014/main" id="{2A709A9E-0189-A3B9-B454-135C38AC1BD3}"/>
              </a:ext>
            </a:extLst>
          </p:cNvPr>
          <p:cNvSpPr/>
          <p:nvPr/>
        </p:nvSpPr>
        <p:spPr>
          <a:xfrm rot="10800000">
            <a:off x="8603407" y="1573498"/>
            <a:ext cx="215662" cy="1058934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CB114489-2292-50D8-798B-A61670A62B88}"/>
              </a:ext>
            </a:extLst>
          </p:cNvPr>
          <p:cNvSpPr txBox="1"/>
          <p:nvPr/>
        </p:nvSpPr>
        <p:spPr>
          <a:xfrm>
            <a:off x="4761781" y="698745"/>
            <a:ext cx="5740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‘Blanca de Tudela’: </a:t>
            </a:r>
            <a:r>
              <a:rPr lang="es-ES" dirty="0" err="1"/>
              <a:t>Pre-cooling</a:t>
            </a:r>
            <a:r>
              <a:rPr lang="es-ES" dirty="0"/>
              <a:t> (sistema de aire forzado)</a:t>
            </a:r>
          </a:p>
          <a:p>
            <a:r>
              <a:rPr lang="es-ES" dirty="0"/>
              <a:t>MAP: bolsas de polipropileno bio-orientado (BOPP)</a:t>
            </a:r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6FD6F13F-C691-572F-0170-F447E86F3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89447" y="3693502"/>
            <a:ext cx="787455" cy="1178463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0880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55D2C4F-7E5F-0AD1-09EE-7423639883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797" t="18749" r="10937" b="3611"/>
          <a:stretch/>
        </p:blipFill>
        <p:spPr>
          <a:xfrm>
            <a:off x="543268" y="1398764"/>
            <a:ext cx="7591425" cy="532447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A312302-2DB0-D872-6A71-2AEFAA541D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312" t="30972" r="8985" b="11111"/>
          <a:stretch/>
        </p:blipFill>
        <p:spPr>
          <a:xfrm>
            <a:off x="5943600" y="0"/>
            <a:ext cx="6181725" cy="397192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68441ED-EAE9-637C-79E7-BE455889DA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578" t="15417" r="7969" b="46666"/>
          <a:stretch/>
        </p:blipFill>
        <p:spPr>
          <a:xfrm>
            <a:off x="8153400" y="5352525"/>
            <a:ext cx="3971925" cy="121972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5D743F2-E898-562A-784B-DA873DF7CA4B}"/>
              </a:ext>
            </a:extLst>
          </p:cNvPr>
          <p:cNvSpPr txBox="1"/>
          <p:nvPr/>
        </p:nvSpPr>
        <p:spPr>
          <a:xfrm>
            <a:off x="9258120" y="5352525"/>
            <a:ext cx="2550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800" b="0" i="0" u="none" strike="noStrike" baseline="0" dirty="0" err="1">
                <a:latin typeface="URWPalladioL-Ital"/>
              </a:rPr>
              <a:t>Agriculture</a:t>
            </a:r>
            <a:r>
              <a:rPr lang="es-ES" sz="1800" b="0" i="0" u="none" strike="noStrike" baseline="0" dirty="0">
                <a:latin typeface="URWPalladioL-Ital"/>
              </a:rPr>
              <a:t> </a:t>
            </a:r>
            <a:r>
              <a:rPr lang="es-ES" sz="1800" b="1" i="0" u="none" strike="noStrike" baseline="0" dirty="0">
                <a:latin typeface="URWPalladioL-Bold"/>
              </a:rPr>
              <a:t>2026</a:t>
            </a:r>
            <a:r>
              <a:rPr lang="es-ES" sz="1800" b="0" i="0" u="none" strike="noStrike" baseline="0" dirty="0">
                <a:latin typeface="URWPalladioL-Roma"/>
              </a:rPr>
              <a:t>, </a:t>
            </a:r>
            <a:r>
              <a:rPr lang="es-ES" sz="1800" b="0" i="0" u="none" strike="noStrike" baseline="0" dirty="0">
                <a:latin typeface="URWPalladioL-Ital"/>
              </a:rPr>
              <a:t>16</a:t>
            </a:r>
            <a:r>
              <a:rPr lang="es-ES" sz="1800" b="0" i="0" u="none" strike="noStrike" baseline="0" dirty="0">
                <a:latin typeface="URWPalladioL-Roma"/>
              </a:rPr>
              <a:t>, 317</a:t>
            </a:r>
            <a:endParaRPr lang="es-ES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404DB35E-4778-4366-43AA-B94624A7F5A1}"/>
              </a:ext>
            </a:extLst>
          </p:cNvPr>
          <p:cNvSpPr txBox="1">
            <a:spLocks noChangeArrowheads="1"/>
          </p:cNvSpPr>
          <p:nvPr/>
        </p:nvSpPr>
        <p:spPr>
          <a:xfrm>
            <a:off x="323381" y="115198"/>
            <a:ext cx="4817953" cy="10287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S" sz="3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Pre-enfriamiento</a:t>
            </a:r>
            <a:r>
              <a:rPr lang="es-ES" altLang="es-ES" sz="3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y conservación en MAP</a:t>
            </a:r>
          </a:p>
        </p:txBody>
      </p:sp>
      <p:sp>
        <p:nvSpPr>
          <p:cNvPr id="10" name="Flecha: hacia abajo 9">
            <a:extLst>
              <a:ext uri="{FF2B5EF4-FFF2-40B4-BE49-F238E27FC236}">
                <a16:creationId xmlns:a16="http://schemas.microsoft.com/office/drawing/2014/main" id="{411968F1-4474-A177-7EE6-D05D2214700B}"/>
              </a:ext>
            </a:extLst>
          </p:cNvPr>
          <p:cNvSpPr/>
          <p:nvPr/>
        </p:nvSpPr>
        <p:spPr>
          <a:xfrm>
            <a:off x="149177" y="1658054"/>
            <a:ext cx="250162" cy="424842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7411E11-6C2B-D694-4117-151F820B5B4E}"/>
              </a:ext>
            </a:extLst>
          </p:cNvPr>
          <p:cNvSpPr txBox="1"/>
          <p:nvPr/>
        </p:nvSpPr>
        <p:spPr>
          <a:xfrm>
            <a:off x="412292" y="1559676"/>
            <a:ext cx="2180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Senescencia</a:t>
            </a:r>
            <a:endParaRPr lang="es-ES" sz="20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DD84035-BD8B-AE8D-7332-4E39EE24F719}"/>
              </a:ext>
            </a:extLst>
          </p:cNvPr>
          <p:cNvSpPr txBox="1"/>
          <p:nvPr/>
        </p:nvSpPr>
        <p:spPr>
          <a:xfrm>
            <a:off x="416824" y="2076106"/>
            <a:ext cx="3028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Calidad sensorial</a:t>
            </a:r>
            <a:endParaRPr lang="es-ES" sz="20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Flecha: hacia abajo 12">
            <a:extLst>
              <a:ext uri="{FF2B5EF4-FFF2-40B4-BE49-F238E27FC236}">
                <a16:creationId xmlns:a16="http://schemas.microsoft.com/office/drawing/2014/main" id="{D9C69EA5-D647-C6EE-F289-0122D03C916E}"/>
              </a:ext>
            </a:extLst>
          </p:cNvPr>
          <p:cNvSpPr/>
          <p:nvPr/>
        </p:nvSpPr>
        <p:spPr>
          <a:xfrm rot="10800000">
            <a:off x="136805" y="2144155"/>
            <a:ext cx="268871" cy="407893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3557C76-0B4A-F117-D983-1FA702685728}"/>
              </a:ext>
            </a:extLst>
          </p:cNvPr>
          <p:cNvSpPr txBox="1"/>
          <p:nvPr/>
        </p:nvSpPr>
        <p:spPr>
          <a:xfrm>
            <a:off x="8445547" y="3901967"/>
            <a:ext cx="302839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Efecto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adicional del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pre-enfriaminteo</a:t>
            </a:r>
            <a:endParaRPr lang="es-E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5257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CBA54BE-A673-71AC-92E3-31A435DDDD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666" t="46529" r="27684" b="21155"/>
          <a:stretch/>
        </p:blipFill>
        <p:spPr>
          <a:xfrm>
            <a:off x="3433316" y="3130579"/>
            <a:ext cx="4272541" cy="271092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98000D1-31CD-C645-958F-6DD7B82E97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094" t="7499" r="30181" b="14671"/>
          <a:stretch/>
        </p:blipFill>
        <p:spPr>
          <a:xfrm>
            <a:off x="111428" y="752475"/>
            <a:ext cx="3321888" cy="612978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74C882F-F921-37F9-DF72-5886FEF2AC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625" t="14166" r="21485" b="61528"/>
          <a:stretch/>
        </p:blipFill>
        <p:spPr>
          <a:xfrm>
            <a:off x="7847073" y="5393521"/>
            <a:ext cx="4344927" cy="138499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58FE66B-22A0-9CE0-7431-401ABFEFAC3E}"/>
              </a:ext>
            </a:extLst>
          </p:cNvPr>
          <p:cNvSpPr txBox="1"/>
          <p:nvPr/>
        </p:nvSpPr>
        <p:spPr>
          <a:xfrm>
            <a:off x="9120937" y="5346823"/>
            <a:ext cx="2127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800" b="0" i="0" u="none" strike="noStrike" baseline="0" dirty="0" err="1">
                <a:latin typeface="URWPalladioL-Ital"/>
              </a:rPr>
              <a:t>Foods</a:t>
            </a:r>
            <a:r>
              <a:rPr lang="es-ES" sz="1800" b="0" i="0" u="none" strike="noStrike" baseline="0" dirty="0">
                <a:latin typeface="URWPalladioL-Ital"/>
              </a:rPr>
              <a:t> </a:t>
            </a:r>
            <a:r>
              <a:rPr lang="es-ES" sz="1800" b="1" i="0" u="none" strike="noStrike" baseline="0" dirty="0">
                <a:latin typeface="URWPalladioL-Bold"/>
              </a:rPr>
              <a:t>2021</a:t>
            </a:r>
            <a:r>
              <a:rPr lang="es-ES" sz="1800" b="0" i="0" u="none" strike="noStrike" baseline="0" dirty="0">
                <a:latin typeface="URWPalladioL-Roma"/>
              </a:rPr>
              <a:t>, </a:t>
            </a:r>
            <a:r>
              <a:rPr lang="es-ES" sz="1800" b="0" i="0" u="none" strike="noStrike" baseline="0" dirty="0">
                <a:latin typeface="URWPalladioL-Ital"/>
              </a:rPr>
              <a:t>10</a:t>
            </a:r>
            <a:r>
              <a:rPr lang="es-ES" sz="1800" b="0" i="0" u="none" strike="noStrike" baseline="0" dirty="0">
                <a:latin typeface="URWPalladioL-Roma"/>
              </a:rPr>
              <a:t>, 517.</a:t>
            </a:r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322ED37-B9E5-9601-F41B-E28255B46842}"/>
              </a:ext>
            </a:extLst>
          </p:cNvPr>
          <p:cNvSpPr txBox="1"/>
          <p:nvPr/>
        </p:nvSpPr>
        <p:spPr>
          <a:xfrm>
            <a:off x="3713672" y="752475"/>
            <a:ext cx="6242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‘</a:t>
            </a:r>
            <a:r>
              <a:rPr lang="es-ES" dirty="0" err="1"/>
              <a:t>Spinoso</a:t>
            </a:r>
            <a:r>
              <a:rPr lang="es-ES" dirty="0"/>
              <a:t> sardo’ y ‘Opera F1’</a:t>
            </a:r>
          </a:p>
          <a:p>
            <a:r>
              <a:rPr lang="es-ES" dirty="0"/>
              <a:t>Cortadas y almacenadas en MAP (control) o MAP+</a:t>
            </a:r>
            <a:r>
              <a:rPr lang="es-ES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EO (hinojo)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C52A3FB8-AA51-1CD9-4DAD-C31CDC9F1AE3}"/>
              </a:ext>
            </a:extLst>
          </p:cNvPr>
          <p:cNvSpPr txBox="1">
            <a:spLocks noChangeArrowheads="1"/>
          </p:cNvSpPr>
          <p:nvPr/>
        </p:nvSpPr>
        <p:spPr>
          <a:xfrm>
            <a:off x="323381" y="115198"/>
            <a:ext cx="11658710" cy="6000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S" sz="3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Conservación en MAP o MAP+EO de alcachofas cortadas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363F418-867E-4027-C791-482B57DA3379}"/>
              </a:ext>
            </a:extLst>
          </p:cNvPr>
          <p:cNvSpPr txBox="1"/>
          <p:nvPr/>
        </p:nvSpPr>
        <p:spPr>
          <a:xfrm>
            <a:off x="3789605" y="1436008"/>
            <a:ext cx="391395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Ácido ascórbico</a:t>
            </a:r>
          </a:p>
          <a:p>
            <a:r>
              <a:rPr lang="es-E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Fenoles</a:t>
            </a:r>
          </a:p>
          <a:p>
            <a:r>
              <a:rPr lang="es-E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Actividad antioxidante</a:t>
            </a:r>
            <a:endParaRPr lang="es-ES" sz="20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Flecha: hacia abajo 11">
            <a:extLst>
              <a:ext uri="{FF2B5EF4-FFF2-40B4-BE49-F238E27FC236}">
                <a16:creationId xmlns:a16="http://schemas.microsoft.com/office/drawing/2014/main" id="{02A0BF6B-F86D-EF9A-923F-DFD8BB50798C}"/>
              </a:ext>
            </a:extLst>
          </p:cNvPr>
          <p:cNvSpPr/>
          <p:nvPr/>
        </p:nvSpPr>
        <p:spPr>
          <a:xfrm rot="10800000">
            <a:off x="3492341" y="1570368"/>
            <a:ext cx="215662" cy="1058934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Flecha: hacia abajo 12">
            <a:extLst>
              <a:ext uri="{FF2B5EF4-FFF2-40B4-BE49-F238E27FC236}">
                <a16:creationId xmlns:a16="http://schemas.microsoft.com/office/drawing/2014/main" id="{754E7528-E3D1-BA7B-E2D8-652EDBDD02C2}"/>
              </a:ext>
            </a:extLst>
          </p:cNvPr>
          <p:cNvSpPr/>
          <p:nvPr/>
        </p:nvSpPr>
        <p:spPr>
          <a:xfrm>
            <a:off x="8233090" y="1616646"/>
            <a:ext cx="215662" cy="1058934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E147547-C588-6314-983E-7A93AD01CA08}"/>
              </a:ext>
            </a:extLst>
          </p:cNvPr>
          <p:cNvSpPr txBox="1"/>
          <p:nvPr/>
        </p:nvSpPr>
        <p:spPr>
          <a:xfrm>
            <a:off x="8529881" y="1428553"/>
            <a:ext cx="306103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Actividad PPO</a:t>
            </a:r>
          </a:p>
          <a:p>
            <a:r>
              <a:rPr lang="es-E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Microorganismos</a:t>
            </a:r>
          </a:p>
          <a:p>
            <a:r>
              <a:rPr lang="es-E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Respiración</a:t>
            </a:r>
            <a:endParaRPr lang="es-ES" sz="20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E7583674-D982-3C85-9280-1106D489742F}"/>
              </a:ext>
            </a:extLst>
          </p:cNvPr>
          <p:cNvSpPr/>
          <p:nvPr/>
        </p:nvSpPr>
        <p:spPr>
          <a:xfrm rot="1818266">
            <a:off x="1504097" y="1438220"/>
            <a:ext cx="1083076" cy="226954"/>
          </a:xfrm>
          <a:prstGeom prst="ellipse">
            <a:avLst/>
          </a:prstGeom>
          <a:noFill/>
          <a:ln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9EE37E44-8AFD-BD7E-9218-96D68B5893BC}"/>
              </a:ext>
            </a:extLst>
          </p:cNvPr>
          <p:cNvSpPr/>
          <p:nvPr/>
        </p:nvSpPr>
        <p:spPr>
          <a:xfrm rot="21431170">
            <a:off x="1951270" y="3667994"/>
            <a:ext cx="1083076" cy="226954"/>
          </a:xfrm>
          <a:prstGeom prst="ellipse">
            <a:avLst/>
          </a:prstGeom>
          <a:noFill/>
          <a:ln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10712028-0924-F214-9D85-8AE882170D12}"/>
              </a:ext>
            </a:extLst>
          </p:cNvPr>
          <p:cNvSpPr/>
          <p:nvPr/>
        </p:nvSpPr>
        <p:spPr>
          <a:xfrm rot="1224749">
            <a:off x="858358" y="5255499"/>
            <a:ext cx="1083076" cy="226954"/>
          </a:xfrm>
          <a:prstGeom prst="ellipse">
            <a:avLst/>
          </a:prstGeom>
          <a:noFill/>
          <a:ln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1276F5FC-CF10-6109-46C4-09F7960522DB}"/>
              </a:ext>
            </a:extLst>
          </p:cNvPr>
          <p:cNvSpPr/>
          <p:nvPr/>
        </p:nvSpPr>
        <p:spPr>
          <a:xfrm rot="796116">
            <a:off x="5198634" y="4427679"/>
            <a:ext cx="1563338" cy="226954"/>
          </a:xfrm>
          <a:prstGeom prst="ellipse">
            <a:avLst/>
          </a:prstGeom>
          <a:noFill/>
          <a:ln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7D2F74B-7CAC-0444-684A-D4B63BD58CB7}"/>
              </a:ext>
            </a:extLst>
          </p:cNvPr>
          <p:cNvSpPr txBox="1"/>
          <p:nvPr/>
        </p:nvSpPr>
        <p:spPr>
          <a:xfrm>
            <a:off x="7660636" y="3140263"/>
            <a:ext cx="44218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u="sng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No afecta negativamente </a:t>
            </a:r>
            <a:r>
              <a:rPr lang="es-ES" sz="28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 la </a:t>
            </a:r>
            <a:r>
              <a:rPr lang="es-ES" sz="2800" b="1" u="sng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calidad sensorial </a:t>
            </a:r>
            <a:r>
              <a:rPr lang="es-ES" sz="28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después del cocinado en microondas</a:t>
            </a:r>
            <a:endParaRPr lang="es-ES" sz="2000" b="1" dirty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76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l Symposium Internacional de la Alcachofa 2019 abre sus puertas en  Orihuela - Diario de Alicante">
            <a:extLst>
              <a:ext uri="{FF2B5EF4-FFF2-40B4-BE49-F238E27FC236}">
                <a16:creationId xmlns:a16="http://schemas.microsoft.com/office/drawing/2014/main" id="{ED60803F-6769-FFF0-E76D-964DBA66C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700" y="1243946"/>
            <a:ext cx="8787924" cy="494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8237102-A280-11BC-FD25-5D785B3F6B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13" t="11589" r="748" b="77944"/>
          <a:stretch/>
        </p:blipFill>
        <p:spPr>
          <a:xfrm>
            <a:off x="282012" y="410198"/>
            <a:ext cx="11818834" cy="71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5161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D0F5A00-09AC-454E-95BC-994289AF4A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250" t="37778" r="26652" b="47328"/>
          <a:stretch/>
        </p:blipFill>
        <p:spPr>
          <a:xfrm>
            <a:off x="52986" y="962644"/>
            <a:ext cx="5839801" cy="152427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D6A740C-257E-5290-4734-024B0455E3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407" t="34307" r="22778" b="24739"/>
          <a:stretch/>
        </p:blipFill>
        <p:spPr>
          <a:xfrm>
            <a:off x="136232" y="2802621"/>
            <a:ext cx="5347373" cy="399750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0BB09C0-F626-0798-B368-E02BC8C052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099" t="42084" r="36711" b="16752"/>
          <a:stretch/>
        </p:blipFill>
        <p:spPr>
          <a:xfrm>
            <a:off x="5892787" y="1498819"/>
            <a:ext cx="2796588" cy="3999740"/>
          </a:xfrm>
          <a:prstGeom prst="rect">
            <a:avLst/>
          </a:prstGeom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26AB3067-0B9C-406A-94C3-CB417804FFF4}"/>
              </a:ext>
            </a:extLst>
          </p:cNvPr>
          <p:cNvGrpSpPr/>
          <p:nvPr/>
        </p:nvGrpSpPr>
        <p:grpSpPr>
          <a:xfrm>
            <a:off x="7556741" y="5641675"/>
            <a:ext cx="4499026" cy="1046310"/>
            <a:chOff x="6943725" y="75121"/>
            <a:chExt cx="5267325" cy="1552576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F6DBA506-891B-9937-4062-CCCCCFE55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5860" t="13473" r="20937" b="63888"/>
            <a:stretch/>
          </p:blipFill>
          <p:spPr>
            <a:xfrm>
              <a:off x="6943725" y="75121"/>
              <a:ext cx="5267325" cy="1552576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FF2B937D-6492-204D-32DA-BB5DAD050D72}"/>
                </a:ext>
              </a:extLst>
            </p:cNvPr>
            <p:cNvSpPr txBox="1"/>
            <p:nvPr/>
          </p:nvSpPr>
          <p:spPr>
            <a:xfrm>
              <a:off x="8785285" y="126694"/>
              <a:ext cx="2091974" cy="456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b="0" i="0" u="none" strike="noStrike" baseline="0" dirty="0" err="1">
                  <a:latin typeface="URWPalladioL-Ital"/>
                </a:rPr>
                <a:t>Foods</a:t>
              </a:r>
              <a:r>
                <a:rPr lang="es-ES" sz="1400" b="0" i="0" u="none" strike="noStrike" baseline="0" dirty="0">
                  <a:latin typeface="URWPalladioL-Ital"/>
                </a:rPr>
                <a:t> </a:t>
              </a:r>
              <a:r>
                <a:rPr lang="es-ES" sz="1400" b="1" i="0" u="none" strike="noStrike" baseline="0" dirty="0">
                  <a:latin typeface="URWPalladioL-Bold"/>
                </a:rPr>
                <a:t>2023</a:t>
              </a:r>
              <a:r>
                <a:rPr lang="es-ES" sz="1400" b="0" i="0" u="none" strike="noStrike" baseline="0" dirty="0">
                  <a:latin typeface="URWPalladioL-Roma"/>
                </a:rPr>
                <a:t>, </a:t>
              </a:r>
              <a:r>
                <a:rPr lang="es-ES" sz="1400" b="0" i="0" u="none" strike="noStrike" baseline="0" dirty="0">
                  <a:latin typeface="URWPalladioL-Ital"/>
                </a:rPr>
                <a:t>12</a:t>
              </a:r>
              <a:r>
                <a:rPr lang="es-ES" sz="1400" b="0" i="0" u="none" strike="noStrike" baseline="0" dirty="0">
                  <a:latin typeface="URWPalladioL-Roma"/>
                </a:rPr>
                <a:t>, 4414.</a:t>
              </a:r>
              <a:endParaRPr lang="es-ES" sz="1400" dirty="0"/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AC60315-5C77-364D-B457-7B6C57D866F2}"/>
              </a:ext>
            </a:extLst>
          </p:cNvPr>
          <p:cNvSpPr txBox="1"/>
          <p:nvPr/>
        </p:nvSpPr>
        <p:spPr>
          <a:xfrm>
            <a:off x="7801873" y="68223"/>
            <a:ext cx="43135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Control</a:t>
            </a:r>
          </a:p>
          <a:p>
            <a:r>
              <a:rPr lang="es-ES" dirty="0"/>
              <a:t>Cisteína (0,028 M) </a:t>
            </a:r>
          </a:p>
          <a:p>
            <a:r>
              <a:rPr lang="es-ES" dirty="0"/>
              <a:t>Cisteína+ </a:t>
            </a:r>
            <a:r>
              <a:rPr lang="es-ES" dirty="0" err="1"/>
              <a:t>EOs</a:t>
            </a:r>
            <a:r>
              <a:rPr lang="es-ES" dirty="0"/>
              <a:t> (</a:t>
            </a:r>
            <a:r>
              <a:rPr lang="es-ES" dirty="0" err="1"/>
              <a:t>eugenol</a:t>
            </a:r>
            <a:r>
              <a:rPr lang="es-ES" dirty="0"/>
              <a:t>, timol y carvacrol)</a:t>
            </a:r>
          </a:p>
          <a:p>
            <a:r>
              <a:rPr lang="es-ES" dirty="0"/>
              <a:t>Almacenaje en bandejas al aire a 2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°C y 85 % de HR</a:t>
            </a:r>
            <a:endParaRPr lang="es-ES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D30E9D6C-FFF6-0991-6380-8C3AD13C1FD4}"/>
              </a:ext>
            </a:extLst>
          </p:cNvPr>
          <p:cNvSpPr txBox="1">
            <a:spLocks noChangeArrowheads="1"/>
          </p:cNvSpPr>
          <p:nvPr/>
        </p:nvSpPr>
        <p:spPr>
          <a:xfrm>
            <a:off x="323381" y="46190"/>
            <a:ext cx="11658710" cy="6000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S" sz="3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Cisteína+EOs</a:t>
            </a:r>
            <a:r>
              <a:rPr lang="es-ES" altLang="es-ES" sz="3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en alcachofas cortadas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EAFBE9F-1AC9-9D28-B4B5-F7ED02126465}"/>
              </a:ext>
            </a:extLst>
          </p:cNvPr>
          <p:cNvSpPr txBox="1"/>
          <p:nvPr/>
        </p:nvSpPr>
        <p:spPr>
          <a:xfrm>
            <a:off x="362308" y="696141"/>
            <a:ext cx="801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solidFill>
                  <a:srgbClr val="0070C0"/>
                </a:solidFill>
              </a:rPr>
              <a:t>Control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00DE4AD-616E-FF06-AF8A-3404C2948DB3}"/>
              </a:ext>
            </a:extLst>
          </p:cNvPr>
          <p:cNvSpPr txBox="1"/>
          <p:nvPr/>
        </p:nvSpPr>
        <p:spPr>
          <a:xfrm>
            <a:off x="1454985" y="701899"/>
            <a:ext cx="8651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solidFill>
                  <a:srgbClr val="CC6600"/>
                </a:solidFill>
              </a:rPr>
              <a:t>Cisteína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D2A71BB-D6CB-C9C3-3E7B-B7EF96184E63}"/>
              </a:ext>
            </a:extLst>
          </p:cNvPr>
          <p:cNvSpPr txBox="1"/>
          <p:nvPr/>
        </p:nvSpPr>
        <p:spPr>
          <a:xfrm>
            <a:off x="2530416" y="707655"/>
            <a:ext cx="9749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solidFill>
                  <a:srgbClr val="CC99FF"/>
                </a:solidFill>
              </a:rPr>
              <a:t>Cis+75 µL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AB7BE90-F46C-DD97-9FD5-D8B8ECBB1C45}"/>
              </a:ext>
            </a:extLst>
          </p:cNvPr>
          <p:cNvSpPr txBox="1"/>
          <p:nvPr/>
        </p:nvSpPr>
        <p:spPr>
          <a:xfrm>
            <a:off x="3640349" y="704783"/>
            <a:ext cx="1071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solidFill>
                  <a:srgbClr val="FFC000"/>
                </a:solidFill>
              </a:rPr>
              <a:t>Cis+150 µL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1ED0C5A-C65F-E1CE-58FB-8F8BB19C3825}"/>
              </a:ext>
            </a:extLst>
          </p:cNvPr>
          <p:cNvSpPr txBox="1"/>
          <p:nvPr/>
        </p:nvSpPr>
        <p:spPr>
          <a:xfrm>
            <a:off x="4750276" y="701911"/>
            <a:ext cx="1071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solidFill>
                  <a:srgbClr val="00B050"/>
                </a:solidFill>
              </a:rPr>
              <a:t>Cis+300 µL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D908FF87-AB66-1DB1-0F45-35EC9FDBD78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6723" t="10278" r="34564" b="66263"/>
          <a:stretch/>
        </p:blipFill>
        <p:spPr>
          <a:xfrm>
            <a:off x="8812514" y="1524961"/>
            <a:ext cx="3305737" cy="2331047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364B7517-0AAA-8A75-B92C-3AA21ACBF4E2}"/>
              </a:ext>
            </a:extLst>
          </p:cNvPr>
          <p:cNvSpPr txBox="1"/>
          <p:nvPr/>
        </p:nvSpPr>
        <p:spPr>
          <a:xfrm>
            <a:off x="9009374" y="4007255"/>
            <a:ext cx="28487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Fenoles</a:t>
            </a:r>
          </a:p>
          <a:p>
            <a:r>
              <a:rPr lang="es-ES" sz="2000" b="1" dirty="0"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Actividad antioxidante</a:t>
            </a:r>
          </a:p>
          <a:p>
            <a:r>
              <a:rPr lang="es-ES" sz="2000" b="1" dirty="0"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Calidad sensorial</a:t>
            </a:r>
          </a:p>
        </p:txBody>
      </p:sp>
      <p:sp>
        <p:nvSpPr>
          <p:cNvPr id="21" name="Flecha: hacia abajo 20">
            <a:extLst>
              <a:ext uri="{FF2B5EF4-FFF2-40B4-BE49-F238E27FC236}">
                <a16:creationId xmlns:a16="http://schemas.microsoft.com/office/drawing/2014/main" id="{3F32F5D3-453F-7CD7-4755-76F7A9D1F3BC}"/>
              </a:ext>
            </a:extLst>
          </p:cNvPr>
          <p:cNvSpPr/>
          <p:nvPr/>
        </p:nvSpPr>
        <p:spPr>
          <a:xfrm rot="10800000">
            <a:off x="8796714" y="3999123"/>
            <a:ext cx="212659" cy="926559"/>
          </a:xfrm>
          <a:prstGeom prst="downArrow">
            <a:avLst/>
          </a:prstGeom>
          <a:solidFill>
            <a:srgbClr val="CC99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95C612DE-EBFF-0434-D22D-F3BF644E5FDC}"/>
              </a:ext>
            </a:extLst>
          </p:cNvPr>
          <p:cNvSpPr txBox="1"/>
          <p:nvPr/>
        </p:nvSpPr>
        <p:spPr>
          <a:xfrm>
            <a:off x="2252193" y="2386914"/>
            <a:ext cx="1851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err="1"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Pardeamineto</a:t>
            </a:r>
            <a:endParaRPr lang="es-ES" sz="2000" b="1" dirty="0">
              <a:solidFill>
                <a:srgbClr val="CC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Flecha: hacia abajo 22">
            <a:extLst>
              <a:ext uri="{FF2B5EF4-FFF2-40B4-BE49-F238E27FC236}">
                <a16:creationId xmlns:a16="http://schemas.microsoft.com/office/drawing/2014/main" id="{F5E276BF-25F3-75F8-BA58-E8E14399DC67}"/>
              </a:ext>
            </a:extLst>
          </p:cNvPr>
          <p:cNvSpPr/>
          <p:nvPr/>
        </p:nvSpPr>
        <p:spPr>
          <a:xfrm>
            <a:off x="2039534" y="2430539"/>
            <a:ext cx="221285" cy="388860"/>
          </a:xfrm>
          <a:prstGeom prst="downArrow">
            <a:avLst/>
          </a:prstGeom>
          <a:solidFill>
            <a:srgbClr val="CC99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28779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EB21BF2-5617-66C5-F325-721A53EA41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828" t="17500" r="29063" b="57361"/>
          <a:stretch/>
        </p:blipFill>
        <p:spPr>
          <a:xfrm>
            <a:off x="209549" y="5322062"/>
            <a:ext cx="3206511" cy="1412113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7E5602A3-5BA4-787C-AF71-455200C86430}"/>
              </a:ext>
            </a:extLst>
          </p:cNvPr>
          <p:cNvSpPr txBox="1">
            <a:spLocks noChangeArrowheads="1"/>
          </p:cNvSpPr>
          <p:nvPr/>
        </p:nvSpPr>
        <p:spPr>
          <a:xfrm>
            <a:off x="323381" y="115198"/>
            <a:ext cx="11658710" cy="9631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altLang="es-ES" sz="34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Aplicación de recubrimientos comestibles a corazones de alcachofa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D6040D0-7D1C-049A-1C4F-9FE225CC9E59}"/>
              </a:ext>
            </a:extLst>
          </p:cNvPr>
          <p:cNvSpPr txBox="1"/>
          <p:nvPr/>
        </p:nvSpPr>
        <p:spPr>
          <a:xfrm>
            <a:off x="258798" y="715995"/>
            <a:ext cx="373589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/>
              <a:t>‘Imperial </a:t>
            </a:r>
            <a:r>
              <a:rPr lang="es-ES" sz="1600" dirty="0" err="1"/>
              <a:t>Star</a:t>
            </a:r>
            <a:r>
              <a:rPr lang="es-ES" sz="1600" dirty="0"/>
              <a:t>’</a:t>
            </a:r>
          </a:p>
          <a:p>
            <a:pPr marL="285750" indent="-285750">
              <a:buFontTx/>
              <a:buChar char="-"/>
            </a:pPr>
            <a:r>
              <a:rPr lang="es-ES" sz="1600" dirty="0"/>
              <a:t>Control</a:t>
            </a:r>
          </a:p>
          <a:p>
            <a:pPr marL="285750" indent="-285750">
              <a:buFontTx/>
              <a:buChar char="-"/>
            </a:pPr>
            <a:r>
              <a:rPr lang="es-ES" sz="1600" dirty="0"/>
              <a:t>Goma de </a:t>
            </a:r>
            <a:r>
              <a:rPr lang="es-ES" sz="1600" i="1" dirty="0" err="1"/>
              <a:t>Cordia</a:t>
            </a:r>
            <a:r>
              <a:rPr lang="es-ES" sz="1600" i="1" dirty="0"/>
              <a:t> </a:t>
            </a:r>
            <a:r>
              <a:rPr lang="es-ES" sz="1600" i="1" dirty="0" err="1"/>
              <a:t>myxa</a:t>
            </a:r>
            <a:r>
              <a:rPr lang="es-ES" sz="1600" dirty="0"/>
              <a:t> (ciruelo asirio)</a:t>
            </a:r>
          </a:p>
          <a:p>
            <a:pPr marL="285750" indent="-285750">
              <a:buFontTx/>
              <a:buChar char="-"/>
            </a:pPr>
            <a:r>
              <a:rPr lang="es-ES" sz="1600" dirty="0"/>
              <a:t>Ascórbico</a:t>
            </a:r>
          </a:p>
          <a:p>
            <a:pPr marL="285750" indent="-285750">
              <a:buFontTx/>
              <a:buChar char="-"/>
            </a:pPr>
            <a:r>
              <a:rPr lang="es-ES" sz="1600" dirty="0" err="1"/>
              <a:t>Goma+ascórbico</a:t>
            </a:r>
            <a:endParaRPr lang="es-ES" sz="1600" dirty="0"/>
          </a:p>
          <a:p>
            <a:pPr marL="285750" indent="-285750">
              <a:buFontTx/>
              <a:buChar char="-"/>
            </a:pPr>
            <a:r>
              <a:rPr lang="es-ES" sz="1600" dirty="0"/>
              <a:t>Calcio</a:t>
            </a:r>
          </a:p>
          <a:p>
            <a:pPr marL="285750" indent="-285750">
              <a:buFontTx/>
              <a:buChar char="-"/>
            </a:pPr>
            <a:r>
              <a:rPr lang="es-ES" sz="1600" dirty="0" err="1"/>
              <a:t>Goma+calcio</a:t>
            </a:r>
            <a:endParaRPr lang="es-ES" sz="16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9ED5916-22F5-25EC-2B86-258E06B9BA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109" t="36919" r="31797" b="25277"/>
          <a:stretch/>
        </p:blipFill>
        <p:spPr>
          <a:xfrm>
            <a:off x="2126393" y="1544128"/>
            <a:ext cx="3365616" cy="339286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64FE2AC-388D-1CC3-2A38-43D3E23DF0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4384" t="33962" r="29316" b="19120"/>
          <a:stretch/>
        </p:blipFill>
        <p:spPr>
          <a:xfrm>
            <a:off x="5437476" y="1593283"/>
            <a:ext cx="3330244" cy="334181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5E5391F-82BB-3050-C5E3-398CE7889B1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4384" t="23233" r="29316" b="29132"/>
          <a:stretch/>
        </p:blipFill>
        <p:spPr>
          <a:xfrm>
            <a:off x="8755361" y="1544128"/>
            <a:ext cx="3330244" cy="3392868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90BFC975-F037-0D7E-56CF-E61CB303FF8B}"/>
              </a:ext>
            </a:extLst>
          </p:cNvPr>
          <p:cNvSpPr txBox="1"/>
          <p:nvPr/>
        </p:nvSpPr>
        <p:spPr>
          <a:xfrm>
            <a:off x="7100425" y="1244468"/>
            <a:ext cx="10826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Fenoles</a:t>
            </a:r>
          </a:p>
        </p:txBody>
      </p:sp>
      <p:sp>
        <p:nvSpPr>
          <p:cNvPr id="13" name="Flecha: hacia abajo 12">
            <a:extLst>
              <a:ext uri="{FF2B5EF4-FFF2-40B4-BE49-F238E27FC236}">
                <a16:creationId xmlns:a16="http://schemas.microsoft.com/office/drawing/2014/main" id="{4D949277-A4E9-8B45-EE0A-9BFB530126BA}"/>
              </a:ext>
            </a:extLst>
          </p:cNvPr>
          <p:cNvSpPr/>
          <p:nvPr/>
        </p:nvSpPr>
        <p:spPr>
          <a:xfrm rot="10800000">
            <a:off x="6887766" y="1236337"/>
            <a:ext cx="221285" cy="388860"/>
          </a:xfrm>
          <a:prstGeom prst="downArrow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DDC7597-307A-4342-1C51-0280BC5B1887}"/>
              </a:ext>
            </a:extLst>
          </p:cNvPr>
          <p:cNvSpPr txBox="1"/>
          <p:nvPr/>
        </p:nvSpPr>
        <p:spPr>
          <a:xfrm>
            <a:off x="4401888" y="1214891"/>
            <a:ext cx="14604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Vitamina C</a:t>
            </a:r>
          </a:p>
        </p:txBody>
      </p:sp>
      <p:sp>
        <p:nvSpPr>
          <p:cNvPr id="15" name="Flecha: hacia abajo 14">
            <a:extLst>
              <a:ext uri="{FF2B5EF4-FFF2-40B4-BE49-F238E27FC236}">
                <a16:creationId xmlns:a16="http://schemas.microsoft.com/office/drawing/2014/main" id="{82D4DE16-6229-B4CD-FF4E-2E799C99C103}"/>
              </a:ext>
            </a:extLst>
          </p:cNvPr>
          <p:cNvSpPr/>
          <p:nvPr/>
        </p:nvSpPr>
        <p:spPr>
          <a:xfrm rot="10800000">
            <a:off x="4189229" y="1206760"/>
            <a:ext cx="221285" cy="388860"/>
          </a:xfrm>
          <a:prstGeom prst="downArrow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A04BC72-FA8F-2E74-99CA-575679E589F3}"/>
              </a:ext>
            </a:extLst>
          </p:cNvPr>
          <p:cNvSpPr txBox="1"/>
          <p:nvPr/>
        </p:nvSpPr>
        <p:spPr>
          <a:xfrm>
            <a:off x="10015967" y="1200859"/>
            <a:ext cx="1851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Pardeamineto</a:t>
            </a:r>
            <a:endParaRPr lang="es-ES" sz="20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Flecha: hacia abajo 16">
            <a:extLst>
              <a:ext uri="{FF2B5EF4-FFF2-40B4-BE49-F238E27FC236}">
                <a16:creationId xmlns:a16="http://schemas.microsoft.com/office/drawing/2014/main" id="{99F0B5C0-99F1-CC35-87C3-4E493F4D87B0}"/>
              </a:ext>
            </a:extLst>
          </p:cNvPr>
          <p:cNvSpPr/>
          <p:nvPr/>
        </p:nvSpPr>
        <p:spPr>
          <a:xfrm>
            <a:off x="9803308" y="1244484"/>
            <a:ext cx="221285" cy="388860"/>
          </a:xfrm>
          <a:prstGeom prst="downArrow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3FCF08E-3410-9DD8-0461-D78698F4AA5A}"/>
              </a:ext>
            </a:extLst>
          </p:cNvPr>
          <p:cNvSpPr txBox="1"/>
          <p:nvPr/>
        </p:nvSpPr>
        <p:spPr>
          <a:xfrm>
            <a:off x="5650135" y="5064662"/>
            <a:ext cx="35103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Polifenol oxidasa (PPO)</a:t>
            </a:r>
          </a:p>
          <a:p>
            <a:r>
              <a:rPr lang="es-E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Mohos y levaduras</a:t>
            </a:r>
          </a:p>
          <a:p>
            <a:r>
              <a:rPr lang="es-E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Bacterias</a:t>
            </a:r>
          </a:p>
          <a:p>
            <a:r>
              <a:rPr lang="es-ES" sz="24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E. </a:t>
            </a:r>
            <a:r>
              <a:rPr lang="es-ES" sz="24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coli</a:t>
            </a:r>
            <a:endParaRPr lang="es-ES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Flecha: hacia abajo 18">
            <a:extLst>
              <a:ext uri="{FF2B5EF4-FFF2-40B4-BE49-F238E27FC236}">
                <a16:creationId xmlns:a16="http://schemas.microsoft.com/office/drawing/2014/main" id="{7411A745-E53A-8B72-6145-C5008806A152}"/>
              </a:ext>
            </a:extLst>
          </p:cNvPr>
          <p:cNvSpPr/>
          <p:nvPr/>
        </p:nvSpPr>
        <p:spPr>
          <a:xfrm>
            <a:off x="5437476" y="5108286"/>
            <a:ext cx="212659" cy="1412113"/>
          </a:xfrm>
          <a:prstGeom prst="downArrow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99784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2" descr="http://upload.wikimedia.org/wikipedia/commons/thumb/8/8e/Salicylic-acid-skeletal.svg/180px-Salicylic-acid-skeletal.svg.png">
            <a:extLst>
              <a:ext uri="{FF2B5EF4-FFF2-40B4-BE49-F238E27FC236}">
                <a16:creationId xmlns:a16="http://schemas.microsoft.com/office/drawing/2014/main" id="{327E9A87-BB2E-5BC5-237F-F0E0A2CA0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1853783"/>
            <a:ext cx="82232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8 CuadroTexto">
            <a:extLst>
              <a:ext uri="{FF2B5EF4-FFF2-40B4-BE49-F238E27FC236}">
                <a16:creationId xmlns:a16="http://schemas.microsoft.com/office/drawing/2014/main" id="{D2172A21-D993-F00B-084A-0F87F4334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9138" y="1853783"/>
            <a:ext cx="9128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_tradnl" sz="1200" b="1">
                <a:solidFill>
                  <a:srgbClr val="000000"/>
                </a:solidFill>
                <a:latin typeface="Calibri Light" panose="020F0302020204030204" pitchFamily="34" charset="0"/>
              </a:rPr>
              <a:t>Salicilic acid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_tradnl" sz="1200" b="1">
                <a:solidFill>
                  <a:srgbClr val="000000"/>
                </a:solidFill>
                <a:latin typeface="Calibri Light" panose="020F0302020204030204" pitchFamily="34" charset="0"/>
              </a:rPr>
              <a:t>(SA)</a:t>
            </a:r>
            <a:endParaRPr lang="es-ES" altLang="es-ES_tradnl" sz="1200" b="1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50181" name="Picture 4" descr="http://1.bp.blogspot.com/-ixcpyJP1kqY/TgmueisMXVI/AAAAAAAAASU/hU6KGTF5Qu8/s1600/aspirina.jpg">
            <a:extLst>
              <a:ext uri="{FF2B5EF4-FFF2-40B4-BE49-F238E27FC236}">
                <a16:creationId xmlns:a16="http://schemas.microsoft.com/office/drawing/2014/main" id="{62F2ABCA-145F-E2A5-B979-10B16701F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3261896"/>
            <a:ext cx="1468438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10 CuadroTexto">
            <a:extLst>
              <a:ext uri="{FF2B5EF4-FFF2-40B4-BE49-F238E27FC236}">
                <a16:creationId xmlns:a16="http://schemas.microsoft.com/office/drawing/2014/main" id="{31775FA5-08DB-C1CF-936C-B6BD5BE691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8925" y="2934871"/>
            <a:ext cx="17367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es-ES_tradnl" sz="1200" b="1">
                <a:solidFill>
                  <a:srgbClr val="000000"/>
                </a:solidFill>
                <a:latin typeface="Calibri" panose="020F0502020204030204" pitchFamily="34" charset="0"/>
              </a:rPr>
              <a:t>Acetylsalicylic acid </a:t>
            </a:r>
            <a:r>
              <a:rPr lang="es-ES_tradnl" altLang="es-ES_tradnl" sz="1200" b="1">
                <a:solidFill>
                  <a:srgbClr val="000000"/>
                </a:solidFill>
                <a:latin typeface="Calibri Light" panose="020F0302020204030204" pitchFamily="34" charset="0"/>
              </a:rPr>
              <a:t>(ASA)</a:t>
            </a:r>
            <a:endParaRPr lang="es-ES" altLang="es-ES_tradnl" sz="1200" b="1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50183" name="Picture 6" descr="http://structuresearch.merck-chemicals.com/getImage/MDA_CHEM_106070">
            <a:extLst>
              <a:ext uri="{FF2B5EF4-FFF2-40B4-BE49-F238E27FC236}">
                <a16:creationId xmlns:a16="http://schemas.microsoft.com/office/drawing/2014/main" id="{26759CB4-DBC1-0D7E-689A-327C0C724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5" r="9802"/>
          <a:stretch>
            <a:fillRect/>
          </a:stretch>
        </p:blipFill>
        <p:spPr bwMode="auto">
          <a:xfrm>
            <a:off x="915988" y="4628733"/>
            <a:ext cx="1490662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4" name="12 CuadroTexto">
            <a:extLst>
              <a:ext uri="{FF2B5EF4-FFF2-40B4-BE49-F238E27FC236}">
                <a16:creationId xmlns:a16="http://schemas.microsoft.com/office/drawing/2014/main" id="{2EBC11DB-05FB-267F-F69A-A06860469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4384258"/>
            <a:ext cx="17605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es-ES_tradnl" sz="1200" b="1">
                <a:solidFill>
                  <a:srgbClr val="000000"/>
                </a:solidFill>
                <a:latin typeface="Calibri" panose="020F0502020204030204" pitchFamily="34" charset="0"/>
              </a:rPr>
              <a:t>Methyl salicylate </a:t>
            </a:r>
            <a:r>
              <a:rPr lang="es-ES_tradnl" altLang="es-ES_tradnl" sz="1200" b="1">
                <a:solidFill>
                  <a:srgbClr val="000000"/>
                </a:solidFill>
                <a:latin typeface="Calibri Light" panose="020F0302020204030204" pitchFamily="34" charset="0"/>
              </a:rPr>
              <a:t>(MeSA)</a:t>
            </a:r>
            <a:endParaRPr lang="es-ES" altLang="es-ES_tradnl" sz="1200" b="1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50185" name="Picture 17">
            <a:extLst>
              <a:ext uri="{FF2B5EF4-FFF2-40B4-BE49-F238E27FC236}">
                <a16:creationId xmlns:a16="http://schemas.microsoft.com/office/drawing/2014/main" id="{33E91FE5-489B-D3BE-387D-76979C528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4" t="37573" r="33131" b="23219"/>
          <a:stretch>
            <a:fillRect/>
          </a:stretch>
        </p:blipFill>
        <p:spPr bwMode="auto">
          <a:xfrm>
            <a:off x="3463925" y="1493421"/>
            <a:ext cx="8018463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3EA72DE3-0493-1F6A-A3A1-F9FCD8695C61}"/>
              </a:ext>
            </a:extLst>
          </p:cNvPr>
          <p:cNvSpPr/>
          <p:nvPr/>
        </p:nvSpPr>
        <p:spPr>
          <a:xfrm>
            <a:off x="1558925" y="221446"/>
            <a:ext cx="8424102" cy="523092"/>
          </a:xfrm>
          <a:prstGeom prst="rect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wrap="none">
            <a:spAutoFit/>
          </a:bodyPr>
          <a:lstStyle/>
          <a:p>
            <a:pPr algn="ctr" defTabSz="9143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799" b="1" kern="0" dirty="0" err="1">
                <a:solidFill>
                  <a:prstClr val="white"/>
                </a:solidFill>
                <a:latin typeface="Calibri" panose="020F0502020204030204"/>
              </a:rPr>
              <a:t>Tratamientos</a:t>
            </a:r>
            <a:r>
              <a:rPr lang="en-GB" sz="2799" b="1" kern="0" dirty="0">
                <a:solidFill>
                  <a:prstClr val="white"/>
                </a:solidFill>
                <a:latin typeface="Calibri" panose="020F0502020204030204"/>
              </a:rPr>
              <a:t> con </a:t>
            </a:r>
            <a:r>
              <a:rPr lang="en-GB" sz="2799" b="1" kern="0" dirty="0" err="1">
                <a:solidFill>
                  <a:prstClr val="white"/>
                </a:solidFill>
                <a:latin typeface="Calibri" panose="020F0502020204030204"/>
              </a:rPr>
              <a:t>elicitores</a:t>
            </a:r>
            <a:r>
              <a:rPr lang="en-GB" sz="2799" b="1" kern="0" dirty="0">
                <a:solidFill>
                  <a:prstClr val="white"/>
                </a:solidFill>
                <a:latin typeface="Calibri" panose="020F0502020204030204"/>
              </a:rPr>
              <a:t> (SA, ASA, </a:t>
            </a:r>
            <a:r>
              <a:rPr lang="en-GB" sz="2799" b="1" kern="0" dirty="0" err="1">
                <a:solidFill>
                  <a:prstClr val="white"/>
                </a:solidFill>
                <a:latin typeface="Calibri" panose="020F0502020204030204"/>
              </a:rPr>
              <a:t>MeSA</a:t>
            </a:r>
            <a:r>
              <a:rPr lang="en-GB" sz="2799" b="1" kern="0" dirty="0">
                <a:solidFill>
                  <a:prstClr val="white"/>
                </a:solidFill>
                <a:latin typeface="Calibri" panose="020F0502020204030204"/>
              </a:rPr>
              <a:t>, </a:t>
            </a:r>
            <a:r>
              <a:rPr lang="en-GB" sz="2799" b="1" kern="0" dirty="0" err="1">
                <a:solidFill>
                  <a:prstClr val="white"/>
                </a:solidFill>
                <a:latin typeface="Calibri" panose="020F0502020204030204"/>
              </a:rPr>
              <a:t>MeJA</a:t>
            </a:r>
            <a:r>
              <a:rPr lang="en-GB" sz="2799" b="1" kern="0" dirty="0">
                <a:solidFill>
                  <a:prstClr val="white"/>
                </a:solidFill>
                <a:latin typeface="Calibri" panose="020F0502020204030204"/>
              </a:rPr>
              <a:t>, OA)</a:t>
            </a:r>
          </a:p>
        </p:txBody>
      </p:sp>
      <p:sp>
        <p:nvSpPr>
          <p:cNvPr id="50187" name="8 CuadroTexto">
            <a:extLst>
              <a:ext uri="{FF2B5EF4-FFF2-40B4-BE49-F238E27FC236}">
                <a16:creationId xmlns:a16="http://schemas.microsoft.com/office/drawing/2014/main" id="{CA6CF88F-D264-3A64-AA06-5181DAB20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6425" y="1061621"/>
            <a:ext cx="8540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ES" sz="1800" b="1">
                <a:solidFill>
                  <a:srgbClr val="548235"/>
                </a:solidFill>
                <a:latin typeface="Calibri" panose="020F0502020204030204" pitchFamily="34" charset="0"/>
              </a:rPr>
              <a:t>Plant hormones involved in different mechanisms of Systemic Acquired Resistance (SAR)</a:t>
            </a:r>
            <a:endParaRPr lang="es-ES" altLang="es-ES" sz="1800" b="1">
              <a:solidFill>
                <a:srgbClr val="548235"/>
              </a:solidFill>
              <a:latin typeface="Calibri Light" panose="020F0302020204030204" pitchFamily="34" charset="0"/>
            </a:endParaRPr>
          </a:p>
        </p:txBody>
      </p:sp>
      <p:pic>
        <p:nvPicPr>
          <p:cNvPr id="50188" name="Picture 11">
            <a:extLst>
              <a:ext uri="{FF2B5EF4-FFF2-40B4-BE49-F238E27FC236}">
                <a16:creationId xmlns:a16="http://schemas.microsoft.com/office/drawing/2014/main" id="{A5620AC0-5F65-60D8-10B8-D1ED30691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1" t="11241" r="18686" b="8749"/>
          <a:stretch>
            <a:fillRect/>
          </a:stretch>
        </p:blipFill>
        <p:spPr bwMode="auto">
          <a:xfrm>
            <a:off x="10664825" y="687388"/>
            <a:ext cx="1527175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CuadroTexto">
            <a:extLst>
              <a:ext uri="{FF2B5EF4-FFF2-40B4-BE49-F238E27FC236}">
                <a16:creationId xmlns:a16="http://schemas.microsoft.com/office/drawing/2014/main" id="{321DEAD3-76D3-EE84-0423-C1592EA5608E}"/>
              </a:ext>
            </a:extLst>
          </p:cNvPr>
          <p:cNvSpPr txBox="1"/>
          <p:nvPr/>
        </p:nvSpPr>
        <p:spPr>
          <a:xfrm>
            <a:off x="249656" y="173979"/>
            <a:ext cx="11312803" cy="584775"/>
          </a:xfrm>
          <a:prstGeom prst="rect">
            <a:avLst/>
          </a:prstGeom>
          <a:solidFill>
            <a:srgbClr val="66FF99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 dirty="0" err="1">
                <a:latin typeface="Calibri"/>
                <a:cs typeface="Arial" pitchFamily="34" charset="0"/>
              </a:rPr>
              <a:t>Tratamientos</a:t>
            </a:r>
            <a:r>
              <a:rPr lang="en-GB" sz="3200" b="1" dirty="0">
                <a:latin typeface="Calibri"/>
                <a:cs typeface="Arial" pitchFamily="34" charset="0"/>
              </a:rPr>
              <a:t> </a:t>
            </a:r>
            <a:r>
              <a:rPr lang="en-GB" sz="3200" b="1" dirty="0" err="1">
                <a:latin typeface="Calibri"/>
                <a:cs typeface="Arial" pitchFamily="34" charset="0"/>
              </a:rPr>
              <a:t>poscosecha</a:t>
            </a:r>
            <a:r>
              <a:rPr lang="en-GB" sz="3200" b="1" dirty="0">
                <a:latin typeface="Calibri"/>
                <a:cs typeface="Arial" pitchFamily="34" charset="0"/>
              </a:rPr>
              <a:t> con </a:t>
            </a:r>
            <a:r>
              <a:rPr lang="en-GB" sz="3200" b="1" dirty="0" err="1">
                <a:latin typeface="Calibri"/>
                <a:cs typeface="Arial" pitchFamily="34" charset="0"/>
              </a:rPr>
              <a:t>ácido</a:t>
            </a:r>
            <a:r>
              <a:rPr lang="en-GB" sz="3200" b="1" dirty="0">
                <a:latin typeface="Calibri"/>
                <a:cs typeface="Arial" pitchFamily="34" charset="0"/>
              </a:rPr>
              <a:t> </a:t>
            </a:r>
            <a:r>
              <a:rPr lang="en-GB" sz="3200" b="1" dirty="0" err="1">
                <a:latin typeface="Calibri"/>
                <a:cs typeface="Arial" pitchFamily="34" charset="0"/>
              </a:rPr>
              <a:t>oxálico</a:t>
            </a:r>
            <a:r>
              <a:rPr lang="en-GB" sz="3200" b="1" dirty="0">
                <a:latin typeface="Calibri"/>
                <a:cs typeface="Arial" pitchFamily="34" charset="0"/>
              </a:rPr>
              <a:t> (OA</a:t>
            </a:r>
            <a:r>
              <a:rPr lang="en-GB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itchFamily="34" charset="0"/>
              </a:rPr>
              <a:t>)  1 mM</a:t>
            </a:r>
          </a:p>
        </p:txBody>
      </p:sp>
      <p:sp>
        <p:nvSpPr>
          <p:cNvPr id="61445" name="20 Preparación">
            <a:extLst>
              <a:ext uri="{FF2B5EF4-FFF2-40B4-BE49-F238E27FC236}">
                <a16:creationId xmlns:a16="http://schemas.microsoft.com/office/drawing/2014/main" id="{E45C8D20-59DB-D1A3-B14F-F065934E19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507" y="899319"/>
            <a:ext cx="4600575" cy="612775"/>
          </a:xfrm>
          <a:prstGeom prst="flowChartPreparation">
            <a:avLst/>
          </a:prstGeom>
          <a:solidFill>
            <a:srgbClr val="66FF99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s-E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Almacenaje</a:t>
            </a:r>
            <a:r>
              <a:rPr lang="en-GB" alt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a 20 °C</a:t>
            </a:r>
            <a:r>
              <a:rPr lang="en-GB" alt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durante</a:t>
            </a:r>
            <a:r>
              <a:rPr lang="en-GB" alt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3 días</a:t>
            </a:r>
          </a:p>
        </p:txBody>
      </p:sp>
      <p:pic>
        <p:nvPicPr>
          <p:cNvPr id="61446" name="Imagen 2">
            <a:extLst>
              <a:ext uri="{FF2B5EF4-FFF2-40B4-BE49-F238E27FC236}">
                <a16:creationId xmlns:a16="http://schemas.microsoft.com/office/drawing/2014/main" id="{E129D133-2755-EBA5-67A4-E2729CFC4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396" y="838879"/>
            <a:ext cx="4407877" cy="168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Imagen 7">
            <a:extLst>
              <a:ext uri="{FF2B5EF4-FFF2-40B4-BE49-F238E27FC236}">
                <a16:creationId xmlns:a16="http://schemas.microsoft.com/office/drawing/2014/main" id="{D53C3B4B-C70D-401A-797D-4B1257445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3536950"/>
            <a:ext cx="11518900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BCC9FF71-F69F-72C5-EC8A-EFB4A0D22536}"/>
              </a:ext>
            </a:extLst>
          </p:cNvPr>
          <p:cNvSpPr/>
          <p:nvPr/>
        </p:nvSpPr>
        <p:spPr>
          <a:xfrm>
            <a:off x="741363" y="5373688"/>
            <a:ext cx="11125200" cy="215900"/>
          </a:xfrm>
          <a:prstGeom prst="rect">
            <a:avLst/>
          </a:prstGeom>
          <a:noFill/>
          <a:ln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769F74AB-5699-C8C6-7D9E-3FE8416B0224}"/>
              </a:ext>
            </a:extLst>
          </p:cNvPr>
          <p:cNvSpPr/>
          <p:nvPr/>
        </p:nvSpPr>
        <p:spPr>
          <a:xfrm>
            <a:off x="741364" y="1986756"/>
            <a:ext cx="2300940" cy="954107"/>
          </a:xfrm>
          <a:prstGeom prst="roundRect">
            <a:avLst/>
          </a:prstGeom>
          <a:solidFill>
            <a:srgbClr val="66FF9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 kern="0" dirty="0">
                <a:latin typeface="Calibri" panose="020F0502020204030204"/>
              </a:rPr>
              <a:t>OA </a:t>
            </a:r>
            <a:r>
              <a:rPr lang="en-GB" sz="3200" b="1" kern="0" dirty="0" err="1">
                <a:latin typeface="Calibri" panose="020F0502020204030204"/>
              </a:rPr>
              <a:t>retrasa</a:t>
            </a:r>
            <a:r>
              <a:rPr lang="en-GB" sz="3200" b="1" kern="0" dirty="0">
                <a:latin typeface="Calibri" panose="020F0502020204030204"/>
              </a:rPr>
              <a:t> </a:t>
            </a:r>
            <a:r>
              <a:rPr lang="en-GB" sz="3200" b="1" kern="0" dirty="0" err="1">
                <a:latin typeface="Calibri" panose="020F0502020204030204"/>
              </a:rPr>
              <a:t>senescencia</a:t>
            </a:r>
            <a:endParaRPr lang="en-GB" sz="3200" b="1" kern="0" dirty="0">
              <a:latin typeface="Calibri" panose="020F0502020204030204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5A837476-2DFE-D17F-C46A-E3BDC9B9323F}"/>
              </a:ext>
            </a:extLst>
          </p:cNvPr>
          <p:cNvSpPr/>
          <p:nvPr/>
        </p:nvSpPr>
        <p:spPr>
          <a:xfrm>
            <a:off x="7802310" y="5195843"/>
            <a:ext cx="4064253" cy="177845"/>
          </a:xfrm>
          <a:prstGeom prst="roundRect">
            <a:avLst/>
          </a:prstGeom>
          <a:noFill/>
          <a:ln>
            <a:solidFill>
              <a:srgbClr val="00CC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57E599E4-D8FA-F1D9-F7D2-2956CEDE528C}"/>
              </a:ext>
            </a:extLst>
          </p:cNvPr>
          <p:cNvSpPr/>
          <p:nvPr/>
        </p:nvSpPr>
        <p:spPr>
          <a:xfrm>
            <a:off x="7732518" y="5032048"/>
            <a:ext cx="4064253" cy="177845"/>
          </a:xfrm>
          <a:prstGeom prst="roundRect">
            <a:avLst/>
          </a:prstGeom>
          <a:noFill/>
          <a:ln>
            <a:solidFill>
              <a:srgbClr val="00CC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77A90EF2-19E0-24C7-17D4-D1AE0EA3BB76}"/>
              </a:ext>
            </a:extLst>
          </p:cNvPr>
          <p:cNvSpPr/>
          <p:nvPr/>
        </p:nvSpPr>
        <p:spPr>
          <a:xfrm>
            <a:off x="7773820" y="4628971"/>
            <a:ext cx="4064253" cy="177845"/>
          </a:xfrm>
          <a:prstGeom prst="roundRect">
            <a:avLst/>
          </a:prstGeom>
          <a:noFill/>
          <a:ln>
            <a:solidFill>
              <a:srgbClr val="00CC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echa: hacia abajo 5">
            <a:extLst>
              <a:ext uri="{FF2B5EF4-FFF2-40B4-BE49-F238E27FC236}">
                <a16:creationId xmlns:a16="http://schemas.microsoft.com/office/drawing/2014/main" id="{387929F2-C70C-0A0C-0B7F-8741A293C278}"/>
              </a:ext>
            </a:extLst>
          </p:cNvPr>
          <p:cNvSpPr/>
          <p:nvPr/>
        </p:nvSpPr>
        <p:spPr>
          <a:xfrm>
            <a:off x="3455985" y="2095215"/>
            <a:ext cx="212804" cy="813007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ACE6B1A-E516-1CB0-A2CC-0D22BEFE950D}"/>
              </a:ext>
            </a:extLst>
          </p:cNvPr>
          <p:cNvSpPr txBox="1"/>
          <p:nvPr/>
        </p:nvSpPr>
        <p:spPr>
          <a:xfrm>
            <a:off x="3668789" y="2031773"/>
            <a:ext cx="29837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Respiración</a:t>
            </a:r>
          </a:p>
          <a:p>
            <a:r>
              <a:rPr lang="es-E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Pérdidas de peso</a:t>
            </a:r>
            <a:endParaRPr lang="es-ES" sz="20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958B4A8-4BF7-68C7-5D35-3C2C233B2894}"/>
              </a:ext>
            </a:extLst>
          </p:cNvPr>
          <p:cNvSpPr txBox="1"/>
          <p:nvPr/>
        </p:nvSpPr>
        <p:spPr>
          <a:xfrm>
            <a:off x="7187519" y="2560834"/>
            <a:ext cx="17679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Firmeza</a:t>
            </a:r>
          </a:p>
          <a:p>
            <a:r>
              <a:rPr lang="es-E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Clorofilas</a:t>
            </a:r>
            <a:endParaRPr lang="es-ES" sz="20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Flecha: hacia abajo 9">
            <a:extLst>
              <a:ext uri="{FF2B5EF4-FFF2-40B4-BE49-F238E27FC236}">
                <a16:creationId xmlns:a16="http://schemas.microsoft.com/office/drawing/2014/main" id="{2F6762BB-CA33-ECDF-17A6-E5FE4C04E87C}"/>
              </a:ext>
            </a:extLst>
          </p:cNvPr>
          <p:cNvSpPr/>
          <p:nvPr/>
        </p:nvSpPr>
        <p:spPr>
          <a:xfrm rot="10800000">
            <a:off x="6962391" y="2660500"/>
            <a:ext cx="225128" cy="76850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9" name="19 Imagen">
            <a:extLst>
              <a:ext uri="{FF2B5EF4-FFF2-40B4-BE49-F238E27FC236}">
                <a16:creationId xmlns:a16="http://schemas.microsoft.com/office/drawing/2014/main" id="{2ED2D9DC-27C6-43DE-EB66-EF26AAE14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7" y="1257446"/>
            <a:ext cx="7921625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4 CuadroTexto">
            <a:extLst>
              <a:ext uri="{FF2B5EF4-FFF2-40B4-BE49-F238E27FC236}">
                <a16:creationId xmlns:a16="http://schemas.microsoft.com/office/drawing/2014/main" id="{FB4AB351-8025-4196-AA92-150D09DDDD85}"/>
              </a:ext>
            </a:extLst>
          </p:cNvPr>
          <p:cNvSpPr txBox="1"/>
          <p:nvPr/>
        </p:nvSpPr>
        <p:spPr>
          <a:xfrm>
            <a:off x="249656" y="173979"/>
            <a:ext cx="11312803" cy="584775"/>
          </a:xfrm>
          <a:prstGeom prst="rect">
            <a:avLst/>
          </a:prstGeom>
          <a:solidFill>
            <a:srgbClr val="66FF99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 dirty="0" err="1">
                <a:latin typeface="Calibri"/>
                <a:cs typeface="Arial" pitchFamily="34" charset="0"/>
              </a:rPr>
              <a:t>Tratamientos</a:t>
            </a:r>
            <a:r>
              <a:rPr lang="en-GB" sz="3200" b="1" dirty="0">
                <a:latin typeface="Calibri"/>
                <a:cs typeface="Arial" pitchFamily="34" charset="0"/>
              </a:rPr>
              <a:t> </a:t>
            </a:r>
            <a:r>
              <a:rPr lang="en-GB" sz="3200" b="1" dirty="0" err="1">
                <a:latin typeface="Calibri"/>
                <a:cs typeface="Arial" pitchFamily="34" charset="0"/>
              </a:rPr>
              <a:t>poscosecha</a:t>
            </a:r>
            <a:r>
              <a:rPr lang="en-GB" sz="3200" b="1" dirty="0">
                <a:latin typeface="Calibri"/>
                <a:cs typeface="Arial" pitchFamily="34" charset="0"/>
              </a:rPr>
              <a:t> con </a:t>
            </a:r>
            <a:r>
              <a:rPr lang="en-GB" sz="3200" b="1" dirty="0" err="1">
                <a:latin typeface="Calibri"/>
                <a:cs typeface="Arial" pitchFamily="34" charset="0"/>
              </a:rPr>
              <a:t>ácido</a:t>
            </a:r>
            <a:r>
              <a:rPr lang="en-GB" sz="3200" b="1" dirty="0">
                <a:latin typeface="Calibri"/>
                <a:cs typeface="Arial" pitchFamily="34" charset="0"/>
              </a:rPr>
              <a:t> </a:t>
            </a:r>
            <a:r>
              <a:rPr lang="en-GB" sz="3200" b="1" dirty="0" err="1">
                <a:latin typeface="Calibri"/>
                <a:cs typeface="Arial" pitchFamily="34" charset="0"/>
              </a:rPr>
              <a:t>oxálico</a:t>
            </a:r>
            <a:r>
              <a:rPr lang="en-GB" sz="3200" b="1" dirty="0">
                <a:latin typeface="Calibri"/>
                <a:cs typeface="Arial" pitchFamily="34" charset="0"/>
              </a:rPr>
              <a:t> (OA</a:t>
            </a:r>
            <a:r>
              <a:rPr lang="en-GB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itchFamily="34" charset="0"/>
              </a:rPr>
              <a:t>)  1 mM</a:t>
            </a:r>
          </a:p>
        </p:txBody>
      </p:sp>
    </p:spTree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83" name="Imagen 21">
            <a:extLst>
              <a:ext uri="{FF2B5EF4-FFF2-40B4-BE49-F238E27FC236}">
                <a16:creationId xmlns:a16="http://schemas.microsoft.com/office/drawing/2014/main" id="{72370CAF-DAE0-E8F8-8CD6-054201ABF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0" y="1746891"/>
            <a:ext cx="5281613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902447AE-857B-7813-1DBF-0DCC5927A4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5681427"/>
              </p:ext>
            </p:extLst>
          </p:nvPr>
        </p:nvGraphicFramePr>
        <p:xfrm>
          <a:off x="3792538" y="3818855"/>
          <a:ext cx="7920037" cy="2484440"/>
        </p:xfrm>
        <a:graphic>
          <a:graphicData uri="http://schemas.openxmlformats.org/drawingml/2006/table">
            <a:tbl>
              <a:tblPr firstRow="1" firstCol="1" bandRow="1"/>
              <a:tblGrid>
                <a:gridCol w="37732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4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18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14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noProof="0" dirty="0">
                          <a:effectLst/>
                        </a:rPr>
                        <a:t> </a:t>
                      </a:r>
                      <a:endParaRPr lang="en-GB" sz="1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noProof="0">
                          <a:effectLst/>
                        </a:rPr>
                        <a:t>Control</a:t>
                      </a:r>
                      <a:endParaRPr lang="en-GB" sz="18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noProof="0" dirty="0">
                          <a:effectLst/>
                        </a:rPr>
                        <a:t>Oxalic Acid</a:t>
                      </a:r>
                      <a:endParaRPr lang="en-GB" sz="1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5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noProof="0" dirty="0">
                          <a:effectLst/>
                        </a:rPr>
                        <a:t>Nº artichokes/plant</a:t>
                      </a:r>
                      <a:endParaRPr lang="en-GB" sz="1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noProof="0" dirty="0">
                          <a:effectLst/>
                        </a:rPr>
                        <a:t>2.47 ± 0.16</a:t>
                      </a:r>
                      <a:r>
                        <a:rPr lang="en-GB" sz="1800" baseline="30000" noProof="0" dirty="0">
                          <a:effectLst/>
                        </a:rPr>
                        <a:t>a</a:t>
                      </a:r>
                      <a:endParaRPr lang="en-GB" sz="1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noProof="0" dirty="0">
                          <a:effectLst/>
                        </a:rPr>
                        <a:t>2.86 ± 0.12</a:t>
                      </a:r>
                      <a:r>
                        <a:rPr lang="en-GB" sz="1800" baseline="30000" noProof="0" dirty="0">
                          <a:effectLst/>
                        </a:rPr>
                        <a:t>a</a:t>
                      </a:r>
                      <a:endParaRPr lang="en-GB" sz="1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5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noProof="0" dirty="0">
                          <a:effectLst/>
                        </a:rPr>
                        <a:t>Yield (g/plant)</a:t>
                      </a:r>
                      <a:endParaRPr lang="en-GB" sz="1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noProof="0" dirty="0">
                          <a:effectLst/>
                        </a:rPr>
                        <a:t>330,09 ± 17.43</a:t>
                      </a:r>
                      <a:r>
                        <a:rPr lang="en-GB" sz="1800" baseline="30000" noProof="0" dirty="0">
                          <a:effectLst/>
                        </a:rPr>
                        <a:t>a</a:t>
                      </a:r>
                      <a:endParaRPr lang="en-GB" sz="1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noProof="0" dirty="0">
                          <a:effectLst/>
                        </a:rPr>
                        <a:t>343.40 ± 21.55</a:t>
                      </a:r>
                      <a:r>
                        <a:rPr lang="en-GB" sz="1800" baseline="30000" noProof="0" dirty="0">
                          <a:effectLst/>
                        </a:rPr>
                        <a:t> a</a:t>
                      </a:r>
                      <a:endParaRPr lang="en-GB" sz="1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5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noProof="0" dirty="0">
                          <a:effectLst/>
                        </a:rPr>
                        <a:t>Individual weight  (g)</a:t>
                      </a:r>
                      <a:endParaRPr lang="en-GB" sz="1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noProof="0" dirty="0">
                          <a:effectLst/>
                        </a:rPr>
                        <a:t>129.54 ± 6.78</a:t>
                      </a:r>
                      <a:r>
                        <a:rPr lang="en-GB" sz="1800" baseline="30000" noProof="0" dirty="0">
                          <a:effectLst/>
                        </a:rPr>
                        <a:t>a</a:t>
                      </a:r>
                      <a:endParaRPr lang="en-GB" sz="1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noProof="0" dirty="0">
                          <a:effectLst/>
                        </a:rPr>
                        <a:t>124.42 ± 7.81</a:t>
                      </a:r>
                      <a:r>
                        <a:rPr lang="en-GB" sz="1800" baseline="30000" noProof="0" dirty="0">
                          <a:effectLst/>
                        </a:rPr>
                        <a:t>a</a:t>
                      </a:r>
                      <a:endParaRPr lang="en-GB" sz="1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45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noProof="0" dirty="0">
                          <a:effectLst/>
                        </a:rPr>
                        <a:t>% 1ª Category</a:t>
                      </a:r>
                      <a:endParaRPr lang="en-GB" sz="1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noProof="0" dirty="0">
                          <a:effectLst/>
                        </a:rPr>
                        <a:t>12.80 ± 1.53</a:t>
                      </a:r>
                      <a:r>
                        <a:rPr lang="en-GB" sz="1800" baseline="30000" noProof="0" dirty="0">
                          <a:effectLst/>
                        </a:rPr>
                        <a:t>a</a:t>
                      </a:r>
                      <a:endParaRPr lang="en-GB" sz="1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noProof="0" dirty="0">
                          <a:effectLst/>
                        </a:rPr>
                        <a:t>20.23 ± 1.5</a:t>
                      </a:r>
                      <a:r>
                        <a:rPr lang="en-GB" sz="1800" baseline="30000" noProof="0" dirty="0">
                          <a:effectLst/>
                        </a:rPr>
                        <a:t>b</a:t>
                      </a:r>
                      <a:endParaRPr lang="en-GB" sz="1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5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noProof="0" dirty="0">
                          <a:effectLst/>
                        </a:rPr>
                        <a:t>% 2ª Category</a:t>
                      </a:r>
                      <a:endParaRPr lang="en-GB" sz="1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noProof="0" dirty="0">
                          <a:effectLst/>
                        </a:rPr>
                        <a:t>87.20 ± 1.53</a:t>
                      </a:r>
                      <a:r>
                        <a:rPr lang="en-GB" sz="1800" baseline="30000" noProof="0" dirty="0">
                          <a:effectLst/>
                        </a:rPr>
                        <a:t>a</a:t>
                      </a:r>
                      <a:endParaRPr lang="en-GB" sz="1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noProof="0" dirty="0">
                          <a:effectLst/>
                        </a:rPr>
                        <a:t>79.77 ± 1.9</a:t>
                      </a:r>
                      <a:r>
                        <a:rPr lang="en-GB" sz="1800" baseline="30000" noProof="0" dirty="0">
                          <a:effectLst/>
                        </a:rPr>
                        <a:t>b</a:t>
                      </a:r>
                      <a:endParaRPr lang="en-GB" sz="1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7379" name="Imagen 16">
            <a:extLst>
              <a:ext uri="{FF2B5EF4-FFF2-40B4-BE49-F238E27FC236}">
                <a16:creationId xmlns:a16="http://schemas.microsoft.com/office/drawing/2014/main" id="{47DAC0A6-314E-35A1-5698-C31B6C60CC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8" y="1047691"/>
            <a:ext cx="2851150" cy="19018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80" name="Imagen 18">
            <a:extLst>
              <a:ext uri="{FF2B5EF4-FFF2-40B4-BE49-F238E27FC236}">
                <a16:creationId xmlns:a16="http://schemas.microsoft.com/office/drawing/2014/main" id="{A73216C6-B40A-49A1-9495-5E684F9050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4" t="28371" r="25018" b="-2"/>
          <a:stretch>
            <a:fillRect/>
          </a:stretch>
        </p:blipFill>
        <p:spPr bwMode="auto">
          <a:xfrm>
            <a:off x="10056813" y="907991"/>
            <a:ext cx="1558925" cy="18859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99DC6427-89D1-4AB1-4E7A-06E038E2A30A}"/>
              </a:ext>
            </a:extLst>
          </p:cNvPr>
          <p:cNvSpPr/>
          <p:nvPr/>
        </p:nvSpPr>
        <p:spPr>
          <a:xfrm>
            <a:off x="7535863" y="5491396"/>
            <a:ext cx="4176712" cy="433387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b="1" dirty="0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27EA33EE-5984-B838-9F62-BAD757ACEAEA}"/>
              </a:ext>
            </a:extLst>
          </p:cNvPr>
          <p:cNvSpPr/>
          <p:nvPr/>
        </p:nvSpPr>
        <p:spPr>
          <a:xfrm>
            <a:off x="839788" y="3066991"/>
            <a:ext cx="2543175" cy="258603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kern="0" dirty="0">
                <a:solidFill>
                  <a:srgbClr val="FF0000"/>
                </a:solidFill>
                <a:latin typeface="Calibri"/>
              </a:rPr>
              <a:t>1ª CATEGOY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kern="0" dirty="0">
                <a:solidFill>
                  <a:prstClr val="black"/>
                </a:solidFill>
                <a:latin typeface="Calibri"/>
              </a:rPr>
              <a:t>(WITHOUT DEFFECTS AND OVER 80 mm DIAMETER)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kern="0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kern="0" dirty="0">
                <a:solidFill>
                  <a:srgbClr val="FF0000"/>
                </a:solidFill>
                <a:latin typeface="Calibri"/>
              </a:rPr>
              <a:t> 2ª CATEGORY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kern="0" dirty="0">
                <a:solidFill>
                  <a:prstClr val="black"/>
                </a:solidFill>
                <a:latin typeface="Calibri"/>
              </a:rPr>
              <a:t>(WITHOUT DEFFECTS AND LESS 80 mm DIAMETER)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CA43F434-EBC3-413A-AC4E-578FE7992C36}"/>
              </a:ext>
            </a:extLst>
          </p:cNvPr>
          <p:cNvSpPr txBox="1">
            <a:spLocks noChangeArrowheads="1"/>
          </p:cNvSpPr>
          <p:nvPr/>
        </p:nvSpPr>
        <p:spPr>
          <a:xfrm>
            <a:off x="323381" y="115198"/>
            <a:ext cx="11658710" cy="4888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altLang="es-ES" sz="3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Tratamiento precosecha con ácido oxálico (OA)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E1BFDAB-81AA-4632-AE6F-3B0BE4CA366C}"/>
              </a:ext>
            </a:extLst>
          </p:cNvPr>
          <p:cNvSpPr txBox="1"/>
          <p:nvPr/>
        </p:nvSpPr>
        <p:spPr>
          <a:xfrm>
            <a:off x="4261607" y="746620"/>
            <a:ext cx="53512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Ácido oxálico 2 </a:t>
            </a:r>
            <a:r>
              <a:rPr lang="es-ES" dirty="0" err="1"/>
              <a:t>mM</a:t>
            </a:r>
            <a:endParaRPr lang="es-ES" dirty="0"/>
          </a:p>
          <a:p>
            <a:r>
              <a:rPr lang="es-ES" dirty="0"/>
              <a:t>Tres aplicaciones: 45,24 y 3 días antes de la recolección</a:t>
            </a:r>
          </a:p>
          <a:p>
            <a:r>
              <a:rPr lang="es-ES" dirty="0"/>
              <a:t>Conservación a 2 °C y 85 % HR</a:t>
            </a:r>
          </a:p>
        </p:txBody>
      </p:sp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3" name="Imagen 20">
            <a:extLst>
              <a:ext uri="{FF2B5EF4-FFF2-40B4-BE49-F238E27FC236}">
                <a16:creationId xmlns:a16="http://schemas.microsoft.com/office/drawing/2014/main" id="{15DD1226-473C-3E1E-1343-F821B83F9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1547667"/>
            <a:ext cx="10258425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Elipse 21">
            <a:extLst>
              <a:ext uri="{FF2B5EF4-FFF2-40B4-BE49-F238E27FC236}">
                <a16:creationId xmlns:a16="http://schemas.microsoft.com/office/drawing/2014/main" id="{2D2D70EA-A6FF-9888-83C0-66EDE15D82FC}"/>
              </a:ext>
            </a:extLst>
          </p:cNvPr>
          <p:cNvSpPr/>
          <p:nvPr/>
        </p:nvSpPr>
        <p:spPr>
          <a:xfrm rot="20383684">
            <a:off x="2728913" y="2757342"/>
            <a:ext cx="1971675" cy="523875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501A8F4B-74D3-C6E8-F474-BE63BBA4EB10}"/>
              </a:ext>
            </a:extLst>
          </p:cNvPr>
          <p:cNvSpPr/>
          <p:nvPr/>
        </p:nvSpPr>
        <p:spPr>
          <a:xfrm>
            <a:off x="6816725" y="2381104"/>
            <a:ext cx="3781425" cy="349250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502549B6-8237-9310-E36B-93AC0D1788F6}"/>
              </a:ext>
            </a:extLst>
          </p:cNvPr>
          <p:cNvSpPr txBox="1"/>
          <p:nvPr/>
        </p:nvSpPr>
        <p:spPr>
          <a:xfrm>
            <a:off x="731035" y="874670"/>
            <a:ext cx="10657085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kern="0" dirty="0">
                <a:latin typeface="Calibri"/>
              </a:rPr>
              <a:t>Mayor contenido de fenoles y más actividad antioxidante durante la conservación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4CB200EB-414B-8781-54F0-8F356EBF3D14}"/>
              </a:ext>
            </a:extLst>
          </p:cNvPr>
          <p:cNvSpPr txBox="1"/>
          <p:nvPr/>
        </p:nvSpPr>
        <p:spPr>
          <a:xfrm>
            <a:off x="2711450" y="6013304"/>
            <a:ext cx="3438525" cy="40163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sz="20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Storage days at 2 ºC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7DB4CDCD-1B09-B476-C6F4-4249BF9F3963}"/>
              </a:ext>
            </a:extLst>
          </p:cNvPr>
          <p:cNvSpPr txBox="1"/>
          <p:nvPr/>
        </p:nvSpPr>
        <p:spPr>
          <a:xfrm>
            <a:off x="6689725" y="6054579"/>
            <a:ext cx="3438525" cy="4000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sz="20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Storage days at 2 ºC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3C0E535E-7EFA-4D8C-B0E9-279C798DD05B}"/>
              </a:ext>
            </a:extLst>
          </p:cNvPr>
          <p:cNvSpPr txBox="1">
            <a:spLocks noChangeArrowheads="1"/>
          </p:cNvSpPr>
          <p:nvPr/>
        </p:nvSpPr>
        <p:spPr>
          <a:xfrm>
            <a:off x="323381" y="115198"/>
            <a:ext cx="11658710" cy="4888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altLang="es-ES" sz="3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Tratamiento precosecha con ácido oxálico (OA)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Tabla 33">
            <a:extLst>
              <a:ext uri="{FF2B5EF4-FFF2-40B4-BE49-F238E27FC236}">
                <a16:creationId xmlns:a16="http://schemas.microsoft.com/office/drawing/2014/main" id="{02C6B619-7166-951A-3115-C3712203F1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134393"/>
              </p:ext>
            </p:extLst>
          </p:nvPr>
        </p:nvGraphicFramePr>
        <p:xfrm>
          <a:off x="583632" y="1466850"/>
          <a:ext cx="10675936" cy="5192711"/>
        </p:xfrm>
        <a:graphic>
          <a:graphicData uri="http://schemas.openxmlformats.org/drawingml/2006/table">
            <a:tbl>
              <a:tblPr firstRow="1" firstCol="1" bandRow="1"/>
              <a:tblGrid>
                <a:gridCol w="9296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16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05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64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1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03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3398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7515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6617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374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Retention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time</a:t>
                      </a:r>
                      <a:endParaRPr lang="es-E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Identification</a:t>
                      </a:r>
                      <a:endParaRPr lang="es-E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HPLC-DAD λ (nm)</a:t>
                      </a:r>
                      <a:endParaRPr lang="es-E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[M-H]</a:t>
                      </a:r>
                      <a:r>
                        <a:rPr lang="en-US" sz="1200" baseline="30000">
                          <a:effectLst/>
                        </a:rPr>
                        <a:t>-</a:t>
                      </a:r>
                      <a:r>
                        <a:rPr lang="en-US" sz="1200">
                          <a:effectLst/>
                        </a:rPr>
                        <a:t> </a:t>
                      </a:r>
                      <a:endParaRPr lang="es-ES" sz="15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m/z</a:t>
                      </a:r>
                      <a:endParaRPr lang="es-E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MS</a:t>
                      </a:r>
                      <a:r>
                        <a:rPr lang="en-US" sz="1200" baseline="30000">
                          <a:effectLst/>
                        </a:rPr>
                        <a:t>n</a:t>
                      </a:r>
                      <a:r>
                        <a:rPr lang="en-US" sz="1200">
                          <a:effectLst/>
                        </a:rPr>
                        <a:t> m/z </a:t>
                      </a:r>
                      <a:endParaRPr lang="es-E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CONTROL DAY 0</a:t>
                      </a:r>
                      <a:endParaRPr lang="es-E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CONTROL DAY 14</a:t>
                      </a:r>
                      <a:endParaRPr lang="es-E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OA DAY  0</a:t>
                      </a:r>
                      <a:endParaRPr lang="es-E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OA DAY 14</a:t>
                      </a:r>
                      <a:endParaRPr lang="es-E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15,8</a:t>
                      </a:r>
                      <a:endParaRPr lang="es-E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A 1-O-CQ</a:t>
                      </a:r>
                      <a:endParaRPr lang="es-E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234, 305, 326</a:t>
                      </a:r>
                      <a:endParaRPr lang="es-E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353</a:t>
                      </a:r>
                      <a:endParaRPr lang="es-E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191, 179</a:t>
                      </a:r>
                      <a:endParaRPr lang="es-E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n.c.</a:t>
                      </a:r>
                      <a:endParaRPr lang="es-E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n.c.</a:t>
                      </a:r>
                      <a:endParaRPr lang="es-E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n.c.</a:t>
                      </a:r>
                      <a:endParaRPr lang="es-E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n.c.</a:t>
                      </a:r>
                      <a:endParaRPr lang="es-E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16,7</a:t>
                      </a:r>
                      <a:endParaRPr lang="es-E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</a:rPr>
                        <a:t>A 3-O-CQ (Neo-</a:t>
                      </a:r>
                      <a:r>
                        <a:rPr lang="es-ES" sz="1200" b="1" dirty="0" err="1">
                          <a:effectLst/>
                        </a:rPr>
                        <a:t>chlorogenic</a:t>
                      </a:r>
                      <a:r>
                        <a:rPr lang="es-ES" sz="1200" b="1" dirty="0">
                          <a:effectLst/>
                        </a:rPr>
                        <a:t> </a:t>
                      </a:r>
                      <a:r>
                        <a:rPr lang="es-ES" sz="1200" b="1" dirty="0" err="1">
                          <a:effectLst/>
                        </a:rPr>
                        <a:t>Acid</a:t>
                      </a:r>
                      <a:r>
                        <a:rPr lang="es-ES" sz="1200" b="1" dirty="0">
                          <a:effectLst/>
                        </a:rPr>
                        <a:t>)</a:t>
                      </a:r>
                      <a:endParaRPr lang="es-E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240, 304, 323</a:t>
                      </a:r>
                      <a:endParaRPr lang="es-E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353</a:t>
                      </a:r>
                      <a:endParaRPr lang="es-E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191, 179, 135</a:t>
                      </a:r>
                      <a:endParaRPr lang="es-E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2,67±0,60</a:t>
                      </a:r>
                      <a:endParaRPr lang="es-E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3,34±0,60</a:t>
                      </a:r>
                      <a:endParaRPr lang="es-E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3,87±0,37</a:t>
                      </a:r>
                      <a:endParaRPr lang="es-E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4,76±1,03</a:t>
                      </a:r>
                      <a:endParaRPr lang="es-E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20,8</a:t>
                      </a:r>
                      <a:endParaRPr lang="es-E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</a:rPr>
                        <a:t>A 5-O-CQ (</a:t>
                      </a:r>
                      <a:r>
                        <a:rPr lang="es-ES" sz="1200" b="1" dirty="0" err="1">
                          <a:effectLst/>
                        </a:rPr>
                        <a:t>Chlorogenic</a:t>
                      </a:r>
                      <a:r>
                        <a:rPr lang="es-ES" sz="1200" b="1" dirty="0">
                          <a:effectLst/>
                        </a:rPr>
                        <a:t> Acido)</a:t>
                      </a:r>
                      <a:endParaRPr lang="es-E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240, 305, 322</a:t>
                      </a:r>
                      <a:endParaRPr lang="es-E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353</a:t>
                      </a:r>
                      <a:endParaRPr lang="es-E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191</a:t>
                      </a:r>
                      <a:endParaRPr lang="es-E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228,54±16,38</a:t>
                      </a:r>
                      <a:endParaRPr lang="es-E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293,64±17,34</a:t>
                      </a:r>
                      <a:endParaRPr lang="es-E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281,47±12,67</a:t>
                      </a:r>
                      <a:endParaRPr lang="es-E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328,03±15,62</a:t>
                      </a:r>
                      <a:endParaRPr lang="es-E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24,4</a:t>
                      </a:r>
                      <a:endParaRPr lang="es-E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A 1,3-O-DCQ (cynarine)</a:t>
                      </a:r>
                      <a:endParaRPr lang="es-E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242, 306, 321</a:t>
                      </a:r>
                      <a:endParaRPr lang="es-E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515</a:t>
                      </a:r>
                      <a:endParaRPr lang="es-E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353, 335, 179 </a:t>
                      </a:r>
                      <a:endParaRPr lang="es-E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5,78±1,73</a:t>
                      </a:r>
                      <a:endParaRPr lang="es-E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6,59±0,50</a:t>
                      </a:r>
                      <a:endParaRPr lang="es-E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8,11±0.42</a:t>
                      </a:r>
                      <a:endParaRPr lang="es-E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6,06±0,44</a:t>
                      </a:r>
                      <a:endParaRPr lang="es-E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28,3</a:t>
                      </a:r>
                      <a:endParaRPr lang="es-E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Derivatives de ADCQ</a:t>
                      </a:r>
                      <a:endParaRPr lang="es-E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240, 304, 322</a:t>
                      </a:r>
                      <a:endParaRPr lang="es-E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677</a:t>
                      </a:r>
                      <a:endParaRPr lang="es-E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515, 485 </a:t>
                      </a:r>
                      <a:endParaRPr lang="es-E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4,78±1,46</a:t>
                      </a:r>
                      <a:endParaRPr lang="es-E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4,93±1,19</a:t>
                      </a:r>
                      <a:endParaRPr lang="es-E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effectLst/>
                        </a:rPr>
                        <a:t>4,78±0.55</a:t>
                      </a:r>
                      <a:endParaRPr lang="es-E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effectLst/>
                        </a:rPr>
                        <a:t>4,25±0,38</a:t>
                      </a:r>
                      <a:endParaRPr lang="es-E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30,6</a:t>
                      </a:r>
                      <a:endParaRPr lang="es-E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</a:rPr>
                        <a:t>A 3,4-O-DCQ</a:t>
                      </a:r>
                      <a:endParaRPr lang="es-E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244, 303, 324</a:t>
                      </a:r>
                      <a:endParaRPr lang="es-E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515</a:t>
                      </a:r>
                      <a:endParaRPr lang="es-E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353, 173</a:t>
                      </a:r>
                      <a:endParaRPr lang="es-E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</a:rPr>
                        <a:t>4,58±0,88</a:t>
                      </a:r>
                      <a:endParaRPr lang="es-E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</a:rPr>
                        <a:t>3,60±0,42</a:t>
                      </a:r>
                      <a:endParaRPr lang="es-E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effectLst/>
                        </a:rPr>
                        <a:t>4,63±0,30</a:t>
                      </a:r>
                      <a:endParaRPr lang="es-E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effectLst/>
                        </a:rPr>
                        <a:t>4,90±0,46</a:t>
                      </a:r>
                      <a:endParaRPr lang="es-E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31,5</a:t>
                      </a:r>
                      <a:endParaRPr lang="es-E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</a:rPr>
                        <a:t>A 3,5-O-DCQ</a:t>
                      </a:r>
                      <a:endParaRPr lang="es-E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244, 304</a:t>
                      </a:r>
                      <a:r>
                        <a:rPr lang="en-US" sz="1200">
                          <a:effectLst/>
                        </a:rPr>
                        <a:t>, 325</a:t>
                      </a:r>
                      <a:endParaRPr lang="es-E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515</a:t>
                      </a:r>
                      <a:endParaRPr lang="es-E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353, 191</a:t>
                      </a:r>
                      <a:endParaRPr lang="es-E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291,69±23,72</a:t>
                      </a:r>
                      <a:endParaRPr lang="es-E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390,69±20,80</a:t>
                      </a:r>
                      <a:endParaRPr lang="es-E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326,11±16,24</a:t>
                      </a:r>
                      <a:endParaRPr lang="es-E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461,11±16,66</a:t>
                      </a:r>
                      <a:endParaRPr lang="es-E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33,1</a:t>
                      </a:r>
                      <a:endParaRPr lang="es-E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A 4,5-O-DCQ</a:t>
                      </a:r>
                      <a:endParaRPr lang="es-E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243, 303, 326</a:t>
                      </a:r>
                      <a:endParaRPr lang="es-E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515</a:t>
                      </a:r>
                      <a:endParaRPr lang="es-E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353, 203 </a:t>
                      </a:r>
                      <a:endParaRPr lang="es-E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8,91±1,63</a:t>
                      </a:r>
                      <a:endParaRPr lang="es-E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11,67±1,01</a:t>
                      </a:r>
                      <a:endParaRPr lang="es-E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</a:rPr>
                        <a:t>12,03±0,47</a:t>
                      </a:r>
                      <a:endParaRPr lang="es-E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effectLst/>
                        </a:rPr>
                        <a:t>12,15±1,34</a:t>
                      </a:r>
                      <a:endParaRPr lang="es-E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</a:rPr>
                        <a:t>AH TOTALES</a:t>
                      </a:r>
                      <a:endParaRPr lang="es-E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effectLst/>
                        </a:rPr>
                        <a:t>546,85±25,43</a:t>
                      </a:r>
                      <a:endParaRPr lang="es-E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effectLst/>
                        </a:rPr>
                        <a:t>712,92±36,96</a:t>
                      </a:r>
                      <a:endParaRPr lang="es-E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</a:rPr>
                        <a:t>641,00±29,14</a:t>
                      </a:r>
                      <a:endParaRPr lang="es-E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</a:rPr>
                        <a:t>811,26±34,59</a:t>
                      </a:r>
                      <a:endParaRPr lang="es-E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25,1</a:t>
                      </a:r>
                      <a:endParaRPr lang="es-E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err="1">
                          <a:effectLst/>
                        </a:rPr>
                        <a:t>Lut</a:t>
                      </a:r>
                      <a:r>
                        <a:rPr lang="es-ES" sz="1200" b="1" dirty="0">
                          <a:effectLst/>
                        </a:rPr>
                        <a:t> 7-O-gluc 3-O-glc</a:t>
                      </a:r>
                      <a:endParaRPr lang="es-E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254, 266, 347</a:t>
                      </a:r>
                      <a:endParaRPr lang="es-E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623</a:t>
                      </a:r>
                      <a:endParaRPr lang="es-E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461, 447, 285</a:t>
                      </a:r>
                      <a:endParaRPr lang="es-E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5,23±1,93a</a:t>
                      </a:r>
                      <a:endParaRPr lang="es-E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4,39±0,29a</a:t>
                      </a:r>
                      <a:endParaRPr lang="es-E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3,51±0,43a</a:t>
                      </a:r>
                      <a:endParaRPr lang="es-E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4,88±0,45a</a:t>
                      </a:r>
                      <a:endParaRPr lang="es-E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29,5</a:t>
                      </a:r>
                      <a:endParaRPr lang="es-E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effectLst/>
                        </a:rPr>
                        <a:t>Lut</a:t>
                      </a:r>
                      <a:r>
                        <a:rPr lang="en-US" sz="1200" b="1" dirty="0">
                          <a:effectLst/>
                        </a:rPr>
                        <a:t> 7-O-glc</a:t>
                      </a:r>
                      <a:endParaRPr lang="es-E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253, 266, 348</a:t>
                      </a:r>
                      <a:endParaRPr lang="es-E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447</a:t>
                      </a:r>
                      <a:endParaRPr lang="es-E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285 </a:t>
                      </a:r>
                      <a:endParaRPr lang="es-E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11,81±3,07a</a:t>
                      </a:r>
                      <a:endParaRPr lang="es-E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10,74±3,44a</a:t>
                      </a:r>
                      <a:endParaRPr lang="es-E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11,95±2,56ab</a:t>
                      </a:r>
                      <a:endParaRPr lang="es-E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21,08±3,16b</a:t>
                      </a:r>
                      <a:endParaRPr lang="es-E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29,9</a:t>
                      </a:r>
                      <a:endParaRPr lang="es-E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effectLst/>
                        </a:rPr>
                        <a:t>Lut</a:t>
                      </a:r>
                      <a:r>
                        <a:rPr lang="en-US" sz="1200" b="1" dirty="0">
                          <a:effectLst/>
                        </a:rPr>
                        <a:t> 7-O-gluc</a:t>
                      </a:r>
                      <a:endParaRPr lang="es-E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255, 266, 349</a:t>
                      </a:r>
                      <a:endParaRPr lang="es-E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461</a:t>
                      </a:r>
                      <a:endParaRPr lang="es-E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285</a:t>
                      </a:r>
                      <a:endParaRPr lang="es-E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16,41±4,77a</a:t>
                      </a:r>
                      <a:endParaRPr lang="es-E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25,13±5,40ab</a:t>
                      </a:r>
                      <a:endParaRPr lang="es-E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24,89±3,56bc</a:t>
                      </a:r>
                      <a:endParaRPr lang="es-E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41,74±1,23c</a:t>
                      </a:r>
                      <a:endParaRPr lang="es-E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s-E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LUTEOLINAS TOTALES</a:t>
                      </a:r>
                      <a:endParaRPr lang="es-E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s-E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s-E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s-E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33,45±4,88a</a:t>
                      </a:r>
                      <a:endParaRPr lang="es-E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40,26±8,99ab</a:t>
                      </a:r>
                      <a:endParaRPr lang="es-E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40,35±6,41b</a:t>
                      </a:r>
                      <a:endParaRPr lang="es-ES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67,74±0,86c</a:t>
                      </a:r>
                      <a:endParaRPr lang="es-E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35" name="Rectángulo redondeado 34">
            <a:extLst>
              <a:ext uri="{FF2B5EF4-FFF2-40B4-BE49-F238E27FC236}">
                <a16:creationId xmlns:a16="http://schemas.microsoft.com/office/drawing/2014/main" id="{2D5967E3-22A0-CFCF-7887-7C760D9C1D2C}"/>
              </a:ext>
            </a:extLst>
          </p:cNvPr>
          <p:cNvSpPr/>
          <p:nvPr/>
        </p:nvSpPr>
        <p:spPr>
          <a:xfrm>
            <a:off x="6722494" y="4024313"/>
            <a:ext cx="1081088" cy="481012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b="1" kern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Calibri"/>
            </a:endParaRPr>
          </a:p>
        </p:txBody>
      </p:sp>
      <p:sp>
        <p:nvSpPr>
          <p:cNvPr id="36" name="Rectángulo redondeado 35">
            <a:extLst>
              <a:ext uri="{FF2B5EF4-FFF2-40B4-BE49-F238E27FC236}">
                <a16:creationId xmlns:a16="http://schemas.microsoft.com/office/drawing/2014/main" id="{597BF1E7-9429-CE06-7A0D-A8201FE11D15}"/>
              </a:ext>
            </a:extLst>
          </p:cNvPr>
          <p:cNvSpPr/>
          <p:nvPr/>
        </p:nvSpPr>
        <p:spPr>
          <a:xfrm>
            <a:off x="6722494" y="2557463"/>
            <a:ext cx="1081088" cy="479425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b="1" kern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Calibri"/>
            </a:endParaRPr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8DEE98FF-2FE2-A451-89CC-21EDD58878A7}"/>
              </a:ext>
            </a:extLst>
          </p:cNvPr>
          <p:cNvSpPr/>
          <p:nvPr/>
        </p:nvSpPr>
        <p:spPr>
          <a:xfrm>
            <a:off x="7563869" y="4781550"/>
            <a:ext cx="1463675" cy="48101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6D50A1C8-E5A4-FAF9-3EC3-CCF0BF1C4FC4}"/>
              </a:ext>
            </a:extLst>
          </p:cNvPr>
          <p:cNvSpPr/>
          <p:nvPr/>
        </p:nvSpPr>
        <p:spPr>
          <a:xfrm>
            <a:off x="10021319" y="4754563"/>
            <a:ext cx="1309688" cy="481012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25D39366-A2BA-8BF5-AC8C-C92B474DF6A2}"/>
              </a:ext>
            </a:extLst>
          </p:cNvPr>
          <p:cNvSpPr/>
          <p:nvPr/>
        </p:nvSpPr>
        <p:spPr>
          <a:xfrm>
            <a:off x="1486919" y="4814888"/>
            <a:ext cx="952500" cy="360362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514525D4-9FEC-75FE-2CFD-2207060D0791}"/>
              </a:ext>
            </a:extLst>
          </p:cNvPr>
          <p:cNvSpPr/>
          <p:nvPr/>
        </p:nvSpPr>
        <p:spPr>
          <a:xfrm>
            <a:off x="6517707" y="6261100"/>
            <a:ext cx="2419350" cy="48101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id="{D2BF66CD-5F59-4658-C824-EA1BCB4CF6E0}"/>
              </a:ext>
            </a:extLst>
          </p:cNvPr>
          <p:cNvSpPr/>
          <p:nvPr/>
        </p:nvSpPr>
        <p:spPr>
          <a:xfrm>
            <a:off x="8902132" y="6334125"/>
            <a:ext cx="2417762" cy="407988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2B1C68D5-9E0E-C8D5-9A9B-0AFA32D0A32C}"/>
              </a:ext>
            </a:extLst>
          </p:cNvPr>
          <p:cNvSpPr/>
          <p:nvPr/>
        </p:nvSpPr>
        <p:spPr>
          <a:xfrm>
            <a:off x="1520257" y="6308725"/>
            <a:ext cx="1533525" cy="360363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7BD226BD-DD6F-0EDC-5BD7-FD756C2EA04C}"/>
              </a:ext>
            </a:extLst>
          </p:cNvPr>
          <p:cNvSpPr/>
          <p:nvPr/>
        </p:nvSpPr>
        <p:spPr>
          <a:xfrm>
            <a:off x="1499619" y="1879600"/>
            <a:ext cx="2311400" cy="2935288"/>
          </a:xfrm>
          <a:prstGeom prst="rect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1E85CFE5-4292-0068-B745-752D35F8A8A5}"/>
              </a:ext>
            </a:extLst>
          </p:cNvPr>
          <p:cNvSpPr/>
          <p:nvPr/>
        </p:nvSpPr>
        <p:spPr>
          <a:xfrm>
            <a:off x="1499619" y="5148263"/>
            <a:ext cx="2311400" cy="1166812"/>
          </a:xfrm>
          <a:prstGeom prst="rect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Rectángulo redondeado 22">
            <a:extLst>
              <a:ext uri="{FF2B5EF4-FFF2-40B4-BE49-F238E27FC236}">
                <a16:creationId xmlns:a16="http://schemas.microsoft.com/office/drawing/2014/main" id="{63340463-50A6-FD67-DA8F-1AB7C3524711}"/>
              </a:ext>
            </a:extLst>
          </p:cNvPr>
          <p:cNvSpPr/>
          <p:nvPr/>
        </p:nvSpPr>
        <p:spPr>
          <a:xfrm>
            <a:off x="8956107" y="2565400"/>
            <a:ext cx="1079500" cy="479425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b="1" kern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Calibri"/>
            </a:endParaRPr>
          </a:p>
        </p:txBody>
      </p:sp>
      <p:sp>
        <p:nvSpPr>
          <p:cNvPr id="24" name="Rectángulo redondeado 23">
            <a:extLst>
              <a:ext uri="{FF2B5EF4-FFF2-40B4-BE49-F238E27FC236}">
                <a16:creationId xmlns:a16="http://schemas.microsoft.com/office/drawing/2014/main" id="{B528316A-35C6-4A5F-27F9-CCD44213D540}"/>
              </a:ext>
            </a:extLst>
          </p:cNvPr>
          <p:cNvSpPr/>
          <p:nvPr/>
        </p:nvSpPr>
        <p:spPr>
          <a:xfrm>
            <a:off x="8956107" y="4029075"/>
            <a:ext cx="1079500" cy="479425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b="1" kern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Calibri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1CE6769-8096-4E09-899C-A0671B22D2EB}"/>
              </a:ext>
            </a:extLst>
          </p:cNvPr>
          <p:cNvSpPr txBox="1"/>
          <p:nvPr/>
        </p:nvSpPr>
        <p:spPr>
          <a:xfrm>
            <a:off x="1598508" y="757393"/>
            <a:ext cx="8523487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kern="0" dirty="0">
                <a:latin typeface="Calibri"/>
              </a:rPr>
              <a:t>Mayor contenido de fenoles individuales durante la conservación</a:t>
            </a: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18EE5C3B-6192-4D76-992B-9F1DFFB73BD9}"/>
              </a:ext>
            </a:extLst>
          </p:cNvPr>
          <p:cNvSpPr txBox="1">
            <a:spLocks noChangeArrowheads="1"/>
          </p:cNvSpPr>
          <p:nvPr/>
        </p:nvSpPr>
        <p:spPr>
          <a:xfrm>
            <a:off x="323381" y="115198"/>
            <a:ext cx="11658710" cy="4888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altLang="es-ES" sz="3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Tratamiento precosecha con ácido oxálico (OA)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7" grpId="0" animBg="1"/>
      <p:bldP spid="48" grpId="0" animBg="1"/>
      <p:bldP spid="49" grpId="0" animBg="1"/>
      <p:bldP spid="50" grpId="0" animBg="1"/>
      <p:bldP spid="50" grpId="1" animBg="1"/>
      <p:bldP spid="51" grpId="0" animBg="1"/>
      <p:bldP spid="23" grpId="0" animBg="1"/>
      <p:bldP spid="23" grpId="1" animBg="1"/>
      <p:bldP spid="24" grpId="0" animBg="1"/>
      <p:bldP spid="24" grpId="1" animBg="1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Imagen 3">
            <a:extLst>
              <a:ext uri="{FF2B5EF4-FFF2-40B4-BE49-F238E27FC236}">
                <a16:creationId xmlns:a16="http://schemas.microsoft.com/office/drawing/2014/main" id="{6AB6D8AA-E754-A69D-D781-69A061449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41" y="823879"/>
            <a:ext cx="5899073" cy="3483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2">
            <a:extLst>
              <a:ext uri="{FF2B5EF4-FFF2-40B4-BE49-F238E27FC236}">
                <a16:creationId xmlns:a16="http://schemas.microsoft.com/office/drawing/2014/main" id="{BDED7DE9-D363-1156-9684-4A9DD3DD2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0"/>
          <a:stretch>
            <a:fillRect/>
          </a:stretch>
        </p:blipFill>
        <p:spPr bwMode="auto">
          <a:xfrm>
            <a:off x="6546491" y="2437191"/>
            <a:ext cx="5435600" cy="396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6" name="1 Imagen">
            <a:extLst>
              <a:ext uri="{FF2B5EF4-FFF2-40B4-BE49-F238E27FC236}">
                <a16:creationId xmlns:a16="http://schemas.microsoft.com/office/drawing/2014/main" id="{E1497090-B40F-904A-F064-8EA954DD2E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1955" y="690148"/>
            <a:ext cx="2524125" cy="16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ADA4E10-2C55-B967-203F-70142CA9C5D9}"/>
              </a:ext>
            </a:extLst>
          </p:cNvPr>
          <p:cNvSpPr txBox="1"/>
          <p:nvPr/>
        </p:nvSpPr>
        <p:spPr>
          <a:xfrm rot="16200000">
            <a:off x="4753371" y="4117423"/>
            <a:ext cx="381808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s-ES" sz="16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Producción total acumulada (g/plant)</a:t>
            </a:r>
          </a:p>
        </p:txBody>
      </p:sp>
      <p:pic>
        <p:nvPicPr>
          <p:cNvPr id="51209" name="Imagen 2">
            <a:extLst>
              <a:ext uri="{FF2B5EF4-FFF2-40B4-BE49-F238E27FC236}">
                <a16:creationId xmlns:a16="http://schemas.microsoft.com/office/drawing/2014/main" id="{C6705FFE-081F-359B-8B55-7D6BB1876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41" y="4857998"/>
            <a:ext cx="58864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4 CuadroTexto">
            <a:extLst>
              <a:ext uri="{FF2B5EF4-FFF2-40B4-BE49-F238E27FC236}">
                <a16:creationId xmlns:a16="http://schemas.microsoft.com/office/drawing/2014/main" id="{352FE7FF-8658-771D-2A3D-9341C812F2D8}"/>
              </a:ext>
            </a:extLst>
          </p:cNvPr>
          <p:cNvSpPr txBox="1"/>
          <p:nvPr/>
        </p:nvSpPr>
        <p:spPr>
          <a:xfrm>
            <a:off x="5609576" y="688055"/>
            <a:ext cx="3455987" cy="120032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err="1">
                <a:solidFill>
                  <a:prstClr val="white"/>
                </a:solidFill>
                <a:latin typeface="Calibri"/>
                <a:cs typeface="Arial" pitchFamily="34" charset="0"/>
              </a:rPr>
              <a:t>MeJA</a:t>
            </a:r>
            <a:r>
              <a:rPr lang="es-ES" sz="2400" b="1" dirty="0">
                <a:solidFill>
                  <a:prstClr val="white"/>
                </a:solidFill>
                <a:latin typeface="Calibri"/>
                <a:cs typeface="Arial" pitchFamily="34" charset="0"/>
              </a:rPr>
              <a:t> </a:t>
            </a:r>
            <a:r>
              <a:rPr lang="es-E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itchFamily="34" charset="0"/>
              </a:rPr>
              <a:t>0.5 </a:t>
            </a:r>
            <a:r>
              <a:rPr lang="es-ES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itchFamily="34" charset="0"/>
              </a:rPr>
              <a:t>mM</a:t>
            </a:r>
            <a:r>
              <a:rPr lang="es-E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itchFamily="34" charset="0"/>
              </a:rPr>
              <a:t>, cada 21 días durante todo el ciclo de cultivo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F4962049-CB8A-47FC-82A2-226CA6DABB8D}"/>
              </a:ext>
            </a:extLst>
          </p:cNvPr>
          <p:cNvSpPr txBox="1">
            <a:spLocks noChangeArrowheads="1"/>
          </p:cNvSpPr>
          <p:nvPr/>
        </p:nvSpPr>
        <p:spPr>
          <a:xfrm>
            <a:off x="323381" y="115198"/>
            <a:ext cx="11658710" cy="4888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altLang="es-ES" sz="3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Tratamiento precosecha con </a:t>
            </a:r>
            <a:r>
              <a:rPr lang="es-ES" altLang="es-ES" sz="3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jasmonato</a:t>
            </a:r>
            <a:r>
              <a:rPr lang="es-ES" altLang="es-ES" sz="3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de metilo (</a:t>
            </a:r>
            <a:r>
              <a:rPr lang="es-ES" altLang="es-ES" sz="3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MeJa</a:t>
            </a:r>
            <a:r>
              <a:rPr lang="es-ES" altLang="es-ES" sz="3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9" name="Imagen 5">
            <a:extLst>
              <a:ext uri="{FF2B5EF4-FFF2-40B4-BE49-F238E27FC236}">
                <a16:creationId xmlns:a16="http://schemas.microsoft.com/office/drawing/2014/main" id="{DCC44979-BB41-6DC1-7D25-28DAA8544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836" y="788958"/>
            <a:ext cx="4398963" cy="439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Imagen 14">
            <a:extLst>
              <a:ext uri="{FF2B5EF4-FFF2-40B4-BE49-F238E27FC236}">
                <a16:creationId xmlns:a16="http://schemas.microsoft.com/office/drawing/2014/main" id="{4D976E4E-A84A-78CB-48F2-06368A63B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1037482"/>
            <a:ext cx="5942012" cy="417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DC8CD07B-8986-BD14-E51F-FBCF69606F84}"/>
              </a:ext>
            </a:extLst>
          </p:cNvPr>
          <p:cNvSpPr/>
          <p:nvPr/>
        </p:nvSpPr>
        <p:spPr>
          <a:xfrm>
            <a:off x="2325236" y="5988836"/>
            <a:ext cx="2541588" cy="3698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kern="0" dirty="0">
                <a:solidFill>
                  <a:srgbClr val="FF0000"/>
                </a:solidFill>
                <a:latin typeface="Calibri"/>
              </a:rPr>
              <a:t>Control → 3,19 kg/plant 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29A8292D-2F0A-E7DC-DECD-32E9BACAB3C3}"/>
              </a:ext>
            </a:extLst>
          </p:cNvPr>
          <p:cNvSpPr/>
          <p:nvPr/>
        </p:nvSpPr>
        <p:spPr>
          <a:xfrm>
            <a:off x="2325236" y="5418209"/>
            <a:ext cx="3279775" cy="4000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kern="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MeJa</a:t>
            </a:r>
            <a:r>
              <a:rPr lang="en-GB" b="1" kern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0.5 </a:t>
            </a:r>
            <a:r>
              <a:rPr lang="en-GB" b="1" kern="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mM</a:t>
            </a:r>
            <a:r>
              <a:rPr lang="en-GB" b="1" kern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→ </a:t>
            </a:r>
            <a:r>
              <a:rPr lang="en-GB" sz="2000" b="1" kern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3.75 kg/plant </a:t>
            </a:r>
            <a:endParaRPr lang="en-GB" b="1" kern="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23" name="20 CuadroTexto">
            <a:extLst>
              <a:ext uri="{FF2B5EF4-FFF2-40B4-BE49-F238E27FC236}">
                <a16:creationId xmlns:a16="http://schemas.microsoft.com/office/drawing/2014/main" id="{FE4597E9-3271-C4FA-CE4E-6579BAB6B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893" y="5418149"/>
            <a:ext cx="20023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es-E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Producción total: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108DDD13-90CC-3C0F-0CD1-363B5A1883C9}"/>
              </a:ext>
            </a:extLst>
          </p:cNvPr>
          <p:cNvSpPr/>
          <p:nvPr/>
        </p:nvSpPr>
        <p:spPr>
          <a:xfrm>
            <a:off x="8026633" y="1037482"/>
            <a:ext cx="600075" cy="504825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16" name="Flecha arriba 15">
            <a:extLst>
              <a:ext uri="{FF2B5EF4-FFF2-40B4-BE49-F238E27FC236}">
                <a16:creationId xmlns:a16="http://schemas.microsoft.com/office/drawing/2014/main" id="{F1221D6A-565F-B69B-A315-767612BF7D71}"/>
              </a:ext>
            </a:extLst>
          </p:cNvPr>
          <p:cNvSpPr/>
          <p:nvPr/>
        </p:nvSpPr>
        <p:spPr>
          <a:xfrm>
            <a:off x="6618855" y="5313434"/>
            <a:ext cx="369174" cy="675402"/>
          </a:xfrm>
          <a:prstGeom prst="upArrow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18" name="Elipse 23">
            <a:extLst>
              <a:ext uri="{FF2B5EF4-FFF2-40B4-BE49-F238E27FC236}">
                <a16:creationId xmlns:a16="http://schemas.microsoft.com/office/drawing/2014/main" id="{20C025E9-2D71-3719-55F8-2AC9B953B0E2}"/>
              </a:ext>
            </a:extLst>
          </p:cNvPr>
          <p:cNvSpPr/>
          <p:nvPr/>
        </p:nvSpPr>
        <p:spPr>
          <a:xfrm>
            <a:off x="6791558" y="2045544"/>
            <a:ext cx="598488" cy="504825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EC9A3F3A-85A1-4795-AEC0-600B5E11E4D0}"/>
              </a:ext>
            </a:extLst>
          </p:cNvPr>
          <p:cNvSpPr txBox="1">
            <a:spLocks noChangeArrowheads="1"/>
          </p:cNvSpPr>
          <p:nvPr/>
        </p:nvSpPr>
        <p:spPr>
          <a:xfrm>
            <a:off x="323381" y="115198"/>
            <a:ext cx="11658710" cy="4888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altLang="es-ES" sz="3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Tratamiento precosecha con </a:t>
            </a:r>
            <a:r>
              <a:rPr lang="es-ES" altLang="es-ES" sz="3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jasmonato</a:t>
            </a:r>
            <a:r>
              <a:rPr lang="es-ES" altLang="es-ES" sz="3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de metilo (</a:t>
            </a:r>
            <a:r>
              <a:rPr lang="es-ES" altLang="es-ES" sz="3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MeJa</a:t>
            </a:r>
            <a:r>
              <a:rPr lang="es-ES" altLang="es-ES" sz="3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0DF21A2B-F5CE-417A-8712-6896F07E924F}"/>
              </a:ext>
            </a:extLst>
          </p:cNvPr>
          <p:cNvSpPr/>
          <p:nvPr/>
        </p:nvSpPr>
        <p:spPr>
          <a:xfrm>
            <a:off x="10660241" y="3122663"/>
            <a:ext cx="600075" cy="504825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20" name="Elipse 23">
            <a:extLst>
              <a:ext uri="{FF2B5EF4-FFF2-40B4-BE49-F238E27FC236}">
                <a16:creationId xmlns:a16="http://schemas.microsoft.com/office/drawing/2014/main" id="{A6AC5E03-4D08-4176-8164-1643CEA1AD70}"/>
              </a:ext>
            </a:extLst>
          </p:cNvPr>
          <p:cNvSpPr/>
          <p:nvPr/>
        </p:nvSpPr>
        <p:spPr>
          <a:xfrm>
            <a:off x="9428520" y="2897741"/>
            <a:ext cx="598488" cy="504825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33B051C-4789-4A5E-BDE3-C8DEC051A292}"/>
              </a:ext>
            </a:extLst>
          </p:cNvPr>
          <p:cNvSpPr txBox="1"/>
          <p:nvPr/>
        </p:nvSpPr>
        <p:spPr>
          <a:xfrm>
            <a:off x="7035904" y="5349991"/>
            <a:ext cx="3389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Otros ácidos </a:t>
            </a:r>
            <a:r>
              <a:rPr lang="es-E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hidroxicinámicos</a:t>
            </a:r>
            <a:endParaRPr lang="es-ES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s-E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Luteoninas</a:t>
            </a:r>
            <a:endParaRPr lang="es-ES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BB1DF83F-3876-476A-BB29-38DDEFC25D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5400" y="50979"/>
            <a:ext cx="3514650" cy="825948"/>
          </a:xfrm>
        </p:spPr>
        <p:txBody>
          <a:bodyPr/>
          <a:lstStyle/>
          <a:p>
            <a:pPr eaLnBrk="1" hangingPunct="1"/>
            <a:r>
              <a:rPr lang="es-ES" altLang="es-ES" sz="4800" b="1" dirty="0">
                <a:latin typeface="Calibri" panose="020F0502020204030204" pitchFamily="34" charset="0"/>
              </a:rPr>
              <a:t>Introducción</a:t>
            </a:r>
          </a:p>
        </p:txBody>
      </p:sp>
      <p:grpSp>
        <p:nvGrpSpPr>
          <p:cNvPr id="9" name="AutoShape 5">
            <a:extLst>
              <a:ext uri="{FF2B5EF4-FFF2-40B4-BE49-F238E27FC236}">
                <a16:creationId xmlns:a16="http://schemas.microsoft.com/office/drawing/2014/main" id="{CB25895D-7242-4AE7-A594-DBA13C515EE4}"/>
              </a:ext>
            </a:extLst>
          </p:cNvPr>
          <p:cNvGrpSpPr>
            <a:grpSpLocks/>
          </p:cNvGrpSpPr>
          <p:nvPr/>
        </p:nvGrpSpPr>
        <p:grpSpPr bwMode="auto">
          <a:xfrm>
            <a:off x="420538" y="828308"/>
            <a:ext cx="5459414" cy="457200"/>
            <a:chOff x="265" y="648"/>
            <a:chExt cx="3439" cy="288"/>
          </a:xfrm>
        </p:grpSpPr>
        <p:pic>
          <p:nvPicPr>
            <p:cNvPr id="20491" name="AutoShape 5">
              <a:extLst>
                <a:ext uri="{FF2B5EF4-FFF2-40B4-BE49-F238E27FC236}">
                  <a16:creationId xmlns:a16="http://schemas.microsoft.com/office/drawing/2014/main" id="{77002A8D-4234-40CE-AA9B-3D773D82926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White">
            <a:xfrm>
              <a:off x="384" y="648"/>
              <a:ext cx="33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 Box 4">
              <a:extLst>
                <a:ext uri="{FF2B5EF4-FFF2-40B4-BE49-F238E27FC236}">
                  <a16:creationId xmlns:a16="http://schemas.microsoft.com/office/drawing/2014/main" id="{B2434B12-4F1E-47C8-BC73-6354BD2E98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5" y="648"/>
              <a:ext cx="329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defRPr/>
              </a:pPr>
              <a:r>
                <a:rPr lang="en-GB" altLang="es-ES" sz="32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pitchFamily="34" charset="0"/>
                </a:rPr>
                <a:t>Mitología</a:t>
              </a:r>
              <a:r>
                <a:rPr lang="en-GB" altLang="es-ES" sz="32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pitchFamily="34" charset="0"/>
                </a:rPr>
                <a:t> e Historia</a:t>
              </a:r>
            </a:p>
          </p:txBody>
        </p:sp>
      </p:grpSp>
      <p:sp>
        <p:nvSpPr>
          <p:cNvPr id="20484" name="Rectángulo 7">
            <a:extLst>
              <a:ext uri="{FF2B5EF4-FFF2-40B4-BE49-F238E27FC236}">
                <a16:creationId xmlns:a16="http://schemas.microsoft.com/office/drawing/2014/main" id="{7B63405C-D21A-416F-9359-9E1FD88317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100" y="1469893"/>
            <a:ext cx="5489798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None/>
            </a:pPr>
            <a:r>
              <a:rPr lang="es-ES" altLang="es-ES" sz="24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Según la mitología griega (siglo VII-VIII a.C.), Zeus, durante una visita a su hermano Poseidón, vio a una hermosa joven, </a:t>
            </a:r>
            <a:r>
              <a:rPr lang="es-ES" altLang="es-ES" sz="2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Cynara</a:t>
            </a:r>
            <a:r>
              <a:rPr lang="es-ES" altLang="es-ES" sz="24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bañándose en la playa, se enamoró de ella y se la llevó al Olimpo para convertirla en diosa. Sin embargo, </a:t>
            </a:r>
            <a:r>
              <a:rPr lang="es-ES" altLang="es-ES" sz="24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Cynara</a:t>
            </a:r>
            <a:r>
              <a:rPr lang="es-ES" altLang="es-ES" sz="24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se escapó, y Zeus se enfureció tanto que  la convirtió en una </a:t>
            </a:r>
            <a:r>
              <a:rPr lang="es-ES" altLang="es-ES" sz="2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alcachofa</a:t>
            </a:r>
            <a:r>
              <a:rPr lang="es-ES" altLang="es-ES" sz="24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con un interior tierno y exterior espinoso, reflejo de su amor y despecho. Su nombre científico, </a:t>
            </a:r>
            <a:r>
              <a:rPr lang="es-ES" altLang="es-ES" sz="24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Cynara</a:t>
            </a:r>
            <a:r>
              <a:rPr lang="es-ES" altLang="es-ES" sz="24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s-ES" altLang="es-ES" sz="24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scolymus</a:t>
            </a:r>
            <a:r>
              <a:rPr lang="es-ES" altLang="es-ES" sz="24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proviene de este mito.</a:t>
            </a:r>
          </a:p>
        </p:txBody>
      </p:sp>
      <p:sp>
        <p:nvSpPr>
          <p:cNvPr id="20485" name="Rectángulo 9">
            <a:extLst>
              <a:ext uri="{FF2B5EF4-FFF2-40B4-BE49-F238E27FC236}">
                <a16:creationId xmlns:a16="http://schemas.microsoft.com/office/drawing/2014/main" id="{DF1BA13C-D60A-4D1B-8F68-CE3158973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676" y="215617"/>
            <a:ext cx="54927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s-E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Hay </a:t>
            </a:r>
            <a:r>
              <a:rPr lang="en-GB" altLang="es-E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registros</a:t>
            </a:r>
            <a:r>
              <a:rPr lang="en-GB" altLang="es-E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de </a:t>
            </a:r>
            <a:r>
              <a:rPr lang="en-GB" altLang="es-E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su</a:t>
            </a:r>
            <a:r>
              <a:rPr lang="en-GB" altLang="es-E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GB" altLang="es-E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cultivo</a:t>
            </a:r>
            <a:r>
              <a:rPr lang="en-GB" altLang="es-E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por </a:t>
            </a:r>
            <a:r>
              <a:rPr lang="en-GB" altLang="es-E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griegos</a:t>
            </a:r>
            <a:r>
              <a:rPr lang="en-GB" altLang="es-E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y </a:t>
            </a:r>
            <a:r>
              <a:rPr lang="en-GB" altLang="es-E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romanos</a:t>
            </a:r>
            <a:r>
              <a:rPr lang="en-GB" altLang="es-E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GB" altLang="es-E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en</a:t>
            </a:r>
            <a:r>
              <a:rPr lang="en-GB" altLang="es-E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el </a:t>
            </a:r>
            <a:r>
              <a:rPr lang="en-GB" altLang="es-E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siglo</a:t>
            </a:r>
            <a:r>
              <a:rPr lang="en-GB" altLang="es-E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IV </a:t>
            </a:r>
            <a:r>
              <a:rPr lang="en-GB" altLang="es-E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a.C</a:t>
            </a:r>
            <a:r>
              <a:rPr lang="en-GB" altLang="es-E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0486" name="Imagen 11">
            <a:extLst>
              <a:ext uri="{FF2B5EF4-FFF2-40B4-BE49-F238E27FC236}">
                <a16:creationId xmlns:a16="http://schemas.microsoft.com/office/drawing/2014/main" id="{A40AC436-90A4-434B-8BEF-7F5D1518E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924" y="1690265"/>
            <a:ext cx="259397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Rectángulo 12">
            <a:extLst>
              <a:ext uri="{FF2B5EF4-FFF2-40B4-BE49-F238E27FC236}">
                <a16:creationId xmlns:a16="http://schemas.microsoft.com/office/drawing/2014/main" id="{4CF37B6C-D550-4A6B-AC41-5762146A4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7363" y="2210062"/>
            <a:ext cx="19303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s-ES" sz="2400" b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Plinio</a:t>
            </a:r>
            <a:r>
              <a:rPr lang="en-GB" altLang="es-ES" sz="2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el Viejo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s-ES" sz="2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(23-79 AD)</a:t>
            </a:r>
            <a:endParaRPr lang="es-ES" altLang="es-ES" sz="2400" dirty="0">
              <a:latin typeface="Arial" panose="020B0604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7417" name="Rectángulo 14">
            <a:extLst>
              <a:ext uri="{FF2B5EF4-FFF2-40B4-BE49-F238E27FC236}">
                <a16:creationId xmlns:a16="http://schemas.microsoft.com/office/drawing/2014/main" id="{B26F5862-817E-4E35-B758-C544479B97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676" y="4002662"/>
            <a:ext cx="5172224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None/>
              <a:defRPr/>
            </a:pPr>
            <a:r>
              <a:rPr lang="es-ES" altLang="es-ES" sz="24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La alcachofa, según Plinio, tenía numerosos </a:t>
            </a:r>
            <a:r>
              <a:rPr lang="es-ES" altLang="es-ES" sz="2400" b="1" u="sng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efectos medicinales</a:t>
            </a:r>
            <a:r>
              <a:rPr lang="es-ES" altLang="es-ES" sz="24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entre ellos curar la calvicie, fortalecer el estómago, refrescar el aliento y favorecer la concepción de niños.</a:t>
            </a:r>
            <a:endParaRPr lang="es-ES" altLang="es-ES" sz="24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7" name="Imagen 1">
            <a:extLst>
              <a:ext uri="{FF2B5EF4-FFF2-40B4-BE49-F238E27FC236}">
                <a16:creationId xmlns:a16="http://schemas.microsoft.com/office/drawing/2014/main" id="{4E922EEB-25ED-F466-EE8D-AC1BC364D1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6" r="13327" b="19735"/>
          <a:stretch/>
        </p:blipFill>
        <p:spPr bwMode="auto">
          <a:xfrm>
            <a:off x="323381" y="1913529"/>
            <a:ext cx="8128932" cy="394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Imagen 1">
            <a:extLst>
              <a:ext uri="{FF2B5EF4-FFF2-40B4-BE49-F238E27FC236}">
                <a16:creationId xmlns:a16="http://schemas.microsoft.com/office/drawing/2014/main" id="{B3F25772-C7F2-AA46-BC53-148AD292B1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584" y="673145"/>
            <a:ext cx="3711507" cy="1089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9" name="CuadroTexto 2">
            <a:extLst>
              <a:ext uri="{FF2B5EF4-FFF2-40B4-BE49-F238E27FC236}">
                <a16:creationId xmlns:a16="http://schemas.microsoft.com/office/drawing/2014/main" id="{CF0162CA-3106-07AC-5B4C-6AED91391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69" y="931178"/>
            <a:ext cx="70077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s-ES" sz="2400" b="1" dirty="0" err="1">
                <a:solidFill>
                  <a:schemeClr val="accent6">
                    <a:lumMod val="50000"/>
                  </a:schemeClr>
                </a:solidFill>
              </a:rPr>
              <a:t>Mayores</a:t>
            </a:r>
            <a:r>
              <a:rPr lang="en-GB" altLang="es-E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altLang="es-ES" sz="2400" b="1" dirty="0" err="1">
                <a:solidFill>
                  <a:schemeClr val="accent6">
                    <a:lumMod val="50000"/>
                  </a:schemeClr>
                </a:solidFill>
              </a:rPr>
              <a:t>niveles</a:t>
            </a:r>
            <a:r>
              <a:rPr lang="en-GB" altLang="es-ES" sz="2400" b="1" dirty="0">
                <a:solidFill>
                  <a:schemeClr val="accent6">
                    <a:lumMod val="50000"/>
                  </a:schemeClr>
                </a:solidFill>
              </a:rPr>
              <a:t> de </a:t>
            </a:r>
            <a:r>
              <a:rPr lang="en-GB" altLang="es-ES" sz="2400" b="1" dirty="0" err="1">
                <a:solidFill>
                  <a:schemeClr val="accent6">
                    <a:lumMod val="50000"/>
                  </a:schemeClr>
                </a:solidFill>
              </a:rPr>
              <a:t>fenoles</a:t>
            </a:r>
            <a:r>
              <a:rPr lang="en-GB" altLang="es-E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altLang="es-ES" sz="2400" b="1" dirty="0" err="1">
                <a:solidFill>
                  <a:schemeClr val="accent6">
                    <a:lumMod val="50000"/>
                  </a:schemeClr>
                </a:solidFill>
              </a:rPr>
              <a:t>totales</a:t>
            </a:r>
            <a:r>
              <a:rPr lang="en-GB" altLang="es-E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altLang="es-ES" sz="2400" b="1" dirty="0" err="1">
                <a:solidFill>
                  <a:schemeClr val="accent6">
                    <a:lumMod val="50000"/>
                  </a:schemeClr>
                </a:solidFill>
              </a:rPr>
              <a:t>en</a:t>
            </a:r>
            <a:r>
              <a:rPr lang="en-GB" altLang="es-ES" sz="2400" b="1" dirty="0">
                <a:solidFill>
                  <a:schemeClr val="accent6">
                    <a:lumMod val="50000"/>
                  </a:schemeClr>
                </a:solidFill>
              </a:rPr>
              <a:t> la </a:t>
            </a:r>
            <a:r>
              <a:rPr lang="en-GB" altLang="es-ES" sz="2400" b="1" dirty="0" err="1">
                <a:solidFill>
                  <a:schemeClr val="accent6">
                    <a:lumMod val="50000"/>
                  </a:schemeClr>
                </a:solidFill>
              </a:rPr>
              <a:t>recolección</a:t>
            </a:r>
            <a:r>
              <a:rPr lang="en-GB" altLang="es-ES" sz="2400" b="1" dirty="0">
                <a:solidFill>
                  <a:schemeClr val="accent6">
                    <a:lumMod val="50000"/>
                  </a:schemeClr>
                </a:solidFill>
              </a:rPr>
              <a:t> y </a:t>
            </a:r>
            <a:r>
              <a:rPr lang="en-GB" altLang="es-ES" sz="2400" b="1" dirty="0" err="1">
                <a:solidFill>
                  <a:schemeClr val="accent6">
                    <a:lumMod val="50000"/>
                  </a:schemeClr>
                </a:solidFill>
              </a:rPr>
              <a:t>después</a:t>
            </a:r>
            <a:r>
              <a:rPr lang="en-GB" altLang="es-ES" sz="2400" b="1" dirty="0">
                <a:solidFill>
                  <a:schemeClr val="accent6">
                    <a:lumMod val="50000"/>
                  </a:schemeClr>
                </a:solidFill>
              </a:rPr>
              <a:t> de la </a:t>
            </a:r>
            <a:r>
              <a:rPr lang="en-GB" altLang="es-ES" sz="2400" b="1" dirty="0" err="1">
                <a:solidFill>
                  <a:schemeClr val="accent6">
                    <a:lumMod val="50000"/>
                  </a:schemeClr>
                </a:solidFill>
              </a:rPr>
              <a:t>conservación</a:t>
            </a:r>
            <a:endParaRPr lang="en-GB" altLang="es-E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88E069BA-0E5C-4F40-8286-6A1A3F49F4B5}"/>
              </a:ext>
            </a:extLst>
          </p:cNvPr>
          <p:cNvSpPr txBox="1">
            <a:spLocks noChangeArrowheads="1"/>
          </p:cNvSpPr>
          <p:nvPr/>
        </p:nvSpPr>
        <p:spPr>
          <a:xfrm>
            <a:off x="323381" y="115198"/>
            <a:ext cx="11658710" cy="4888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altLang="es-ES" sz="3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Tratamiento precosecha con </a:t>
            </a:r>
            <a:r>
              <a:rPr lang="es-ES" altLang="es-ES" sz="3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jasmonato</a:t>
            </a:r>
            <a:r>
              <a:rPr lang="es-ES" altLang="es-ES" sz="3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de metilo (</a:t>
            </a:r>
            <a:r>
              <a:rPr lang="es-ES" altLang="es-ES" sz="3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MeJa</a:t>
            </a:r>
            <a:r>
              <a:rPr lang="es-ES" altLang="es-ES" sz="3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1" name="Flecha: hacia abajo 10">
            <a:extLst>
              <a:ext uri="{FF2B5EF4-FFF2-40B4-BE49-F238E27FC236}">
                <a16:creationId xmlns:a16="http://schemas.microsoft.com/office/drawing/2014/main" id="{955B0F94-707F-46AE-A96E-785FFFEC9A45}"/>
              </a:ext>
            </a:extLst>
          </p:cNvPr>
          <p:cNvSpPr/>
          <p:nvPr/>
        </p:nvSpPr>
        <p:spPr>
          <a:xfrm>
            <a:off x="8800781" y="2324232"/>
            <a:ext cx="215662" cy="374161"/>
          </a:xfrm>
          <a:prstGeom prst="downArrow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68D9DD0-6156-431B-8449-9DBDCF7DBA30}"/>
              </a:ext>
            </a:extLst>
          </p:cNvPr>
          <p:cNvSpPr txBox="1"/>
          <p:nvPr/>
        </p:nvSpPr>
        <p:spPr>
          <a:xfrm>
            <a:off x="9016443" y="2175173"/>
            <a:ext cx="2983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Pérdidas de peso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AB46313-04F6-4B5F-9476-737397C708BD}"/>
              </a:ext>
            </a:extLst>
          </p:cNvPr>
          <p:cNvSpPr txBox="1"/>
          <p:nvPr/>
        </p:nvSpPr>
        <p:spPr>
          <a:xfrm>
            <a:off x="8725280" y="3111392"/>
            <a:ext cx="208409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 afectó a: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Firmeza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Color</a:t>
            </a:r>
          </a:p>
        </p:txBody>
      </p:sp>
    </p:spTree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AutoShape 3">
            <a:extLst>
              <a:ext uri="{FF2B5EF4-FFF2-40B4-BE49-F238E27FC236}">
                <a16:creationId xmlns:a16="http://schemas.microsoft.com/office/drawing/2014/main" id="{397E5530-905C-6042-486A-022824FD9C0C}"/>
              </a:ext>
            </a:extLst>
          </p:cNvPr>
          <p:cNvSpPr>
            <a:spLocks noChangeArrowheads="1"/>
          </p:cNvSpPr>
          <p:nvPr/>
        </p:nvSpPr>
        <p:spPr bwMode="gray">
          <a:xfrm>
            <a:off x="973138" y="1125538"/>
            <a:ext cx="10779125" cy="1447800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EEEEEE"/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FFFFFF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GB" altLang="es-ES" sz="1800">
              <a:solidFill>
                <a:srgbClr val="23387D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AutoShape 4">
            <a:extLst>
              <a:ext uri="{FF2B5EF4-FFF2-40B4-BE49-F238E27FC236}">
                <a16:creationId xmlns:a16="http://schemas.microsoft.com/office/drawing/2014/main" id="{D96C83F3-6E5F-9681-B871-199F37263A9A}"/>
              </a:ext>
            </a:extLst>
          </p:cNvPr>
          <p:cNvSpPr>
            <a:spLocks noChangeArrowheads="1"/>
          </p:cNvSpPr>
          <p:nvPr/>
        </p:nvSpPr>
        <p:spPr bwMode="gray">
          <a:xfrm>
            <a:off x="1125538" y="1258888"/>
            <a:ext cx="1219200" cy="1184275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rgbClr val="99CC00"/>
              </a:gs>
              <a:gs pos="100000">
                <a:srgbClr val="99CC00">
                  <a:gamma/>
                  <a:shade val="69804"/>
                  <a:invGamma/>
                </a:srgbClr>
              </a:gs>
            </a:gsLst>
            <a:lin ang="5400000" scaled="1"/>
          </a:gradFill>
          <a:ln w="38100">
            <a:solidFill>
              <a:srgbClr val="23387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GB" kern="0">
              <a:solidFill>
                <a:srgbClr val="23387D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440FBA99-F32A-5A1F-3281-247D72CD4258}"/>
              </a:ext>
            </a:extLst>
          </p:cNvPr>
          <p:cNvSpPr>
            <a:spLocks/>
          </p:cNvSpPr>
          <p:nvPr/>
        </p:nvSpPr>
        <p:spPr bwMode="gray">
          <a:xfrm>
            <a:off x="1125488" y="1334765"/>
            <a:ext cx="608012" cy="592138"/>
          </a:xfrm>
          <a:custGeom>
            <a:avLst/>
            <a:gdLst>
              <a:gd name="T0" fmla="*/ 118 w 596"/>
              <a:gd name="T1" fmla="*/ 0 h 598"/>
              <a:gd name="T2" fmla="*/ 0 w 596"/>
              <a:gd name="T3" fmla="*/ 118 h 598"/>
              <a:gd name="T4" fmla="*/ 0 w 596"/>
              <a:gd name="T5" fmla="*/ 589 h 598"/>
              <a:gd name="T6" fmla="*/ 161 w 596"/>
              <a:gd name="T7" fmla="*/ 174 h 598"/>
              <a:gd name="T8" fmla="*/ 589 w 596"/>
              <a:gd name="T9" fmla="*/ 0 h 598"/>
              <a:gd name="T10" fmla="*/ 118 w 596"/>
              <a:gd name="T11" fmla="*/ 0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rgbClr val="99CC00">
                  <a:gamma/>
                  <a:tint val="54510"/>
                  <a:invGamma/>
                </a:srgbClr>
              </a:gs>
              <a:gs pos="50000">
                <a:srgbClr val="99CC00">
                  <a:alpha val="0"/>
                </a:srgbClr>
              </a:gs>
              <a:gs pos="100000">
                <a:srgbClr val="99CC00">
                  <a:gamma/>
                  <a:tint val="54510"/>
                  <a:invGamma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defRPr/>
            </a:pPr>
            <a:endParaRPr lang="en-GB">
              <a:solidFill>
                <a:srgbClr val="23387D"/>
              </a:solidFill>
              <a:latin typeface="Calibri" panose="020F0502020204030204" pitchFamily="34" charset="0"/>
            </a:endParaRPr>
          </a:p>
        </p:txBody>
      </p:sp>
      <p:sp>
        <p:nvSpPr>
          <p:cNvPr id="63496" name="Text Box 7">
            <a:extLst>
              <a:ext uri="{FF2B5EF4-FFF2-40B4-BE49-F238E27FC236}">
                <a16:creationId xmlns:a16="http://schemas.microsoft.com/office/drawing/2014/main" id="{D05C52DC-5D58-2D5E-456B-EBD54B7D165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497138" y="1268413"/>
            <a:ext cx="88550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GB" altLang="es-ES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Diferentes</a:t>
            </a:r>
            <a:r>
              <a:rPr lang="en-GB" altLang="es-E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es-ES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factores</a:t>
            </a:r>
            <a:r>
              <a:rPr lang="en-GB" altLang="es-E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es-ES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como</a:t>
            </a:r>
            <a:r>
              <a:rPr lang="en-GB" altLang="es-E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la </a:t>
            </a:r>
            <a:r>
              <a:rPr lang="en-GB" altLang="es-ES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variedad</a:t>
            </a:r>
            <a:r>
              <a:rPr lang="en-GB" altLang="es-E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, la </a:t>
            </a:r>
            <a:r>
              <a:rPr lang="en-GB" altLang="es-ES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posición</a:t>
            </a:r>
            <a:r>
              <a:rPr lang="en-GB" altLang="es-E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de la </a:t>
            </a:r>
            <a:r>
              <a:rPr lang="en-GB" altLang="es-ES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alcachofa</a:t>
            </a:r>
            <a:r>
              <a:rPr lang="en-GB" altLang="es-E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es-ES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en</a:t>
            </a:r>
            <a:r>
              <a:rPr lang="en-GB" altLang="es-E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la planta y la </a:t>
            </a:r>
            <a:r>
              <a:rPr lang="en-GB" altLang="es-ES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época</a:t>
            </a:r>
            <a:r>
              <a:rPr lang="en-GB" altLang="es-E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de </a:t>
            </a:r>
            <a:r>
              <a:rPr lang="en-GB" altLang="es-ES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cultivo</a:t>
            </a:r>
            <a:r>
              <a:rPr lang="en-GB" altLang="es-E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en-GB" altLang="es-ES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afectan</a:t>
            </a:r>
            <a:r>
              <a:rPr lang="en-GB" altLang="es-E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a la </a:t>
            </a:r>
            <a:r>
              <a:rPr lang="en-GB" altLang="es-ES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calidad</a:t>
            </a:r>
            <a:r>
              <a:rPr lang="en-GB" altLang="es-E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de la </a:t>
            </a:r>
            <a:r>
              <a:rPr lang="en-GB" altLang="es-ES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alcachofa</a:t>
            </a:r>
            <a:r>
              <a:rPr lang="en-GB" altLang="es-E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es-ES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en</a:t>
            </a:r>
            <a:r>
              <a:rPr lang="en-GB" altLang="es-E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la </a:t>
            </a:r>
            <a:r>
              <a:rPr lang="en-GB" altLang="es-ES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cosecha</a:t>
            </a:r>
            <a:r>
              <a:rPr lang="en-GB" altLang="es-E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y </a:t>
            </a:r>
            <a:r>
              <a:rPr lang="en-GB" altLang="es-ES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después</a:t>
            </a:r>
            <a:r>
              <a:rPr lang="en-GB" altLang="es-E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de </a:t>
            </a:r>
            <a:r>
              <a:rPr lang="en-GB" altLang="es-ES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su</a:t>
            </a:r>
            <a:r>
              <a:rPr lang="en-GB" altLang="es-E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es-ES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conservación</a:t>
            </a:r>
            <a:r>
              <a:rPr lang="en-GB" altLang="es-E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63497" name="AutoShape 8">
            <a:extLst>
              <a:ext uri="{FF2B5EF4-FFF2-40B4-BE49-F238E27FC236}">
                <a16:creationId xmlns:a16="http://schemas.microsoft.com/office/drawing/2014/main" id="{BFC13DBB-3070-86D3-607B-776653CE2442}"/>
              </a:ext>
            </a:extLst>
          </p:cNvPr>
          <p:cNvSpPr>
            <a:spLocks noChangeArrowheads="1"/>
          </p:cNvSpPr>
          <p:nvPr/>
        </p:nvSpPr>
        <p:spPr bwMode="gray">
          <a:xfrm>
            <a:off x="973138" y="2725738"/>
            <a:ext cx="10779125" cy="1447800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EEEEEE"/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FFFFFF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GB" altLang="es-ES" sz="1800">
              <a:solidFill>
                <a:srgbClr val="23387D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AutoShape 9">
            <a:extLst>
              <a:ext uri="{FF2B5EF4-FFF2-40B4-BE49-F238E27FC236}">
                <a16:creationId xmlns:a16="http://schemas.microsoft.com/office/drawing/2014/main" id="{4014626E-34C1-0D20-6CD4-82463B144244}"/>
              </a:ext>
            </a:extLst>
          </p:cNvPr>
          <p:cNvSpPr>
            <a:spLocks noChangeArrowheads="1"/>
          </p:cNvSpPr>
          <p:nvPr/>
        </p:nvSpPr>
        <p:spPr bwMode="gray">
          <a:xfrm>
            <a:off x="1125538" y="2859088"/>
            <a:ext cx="1219200" cy="1184275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rgbClr val="009999"/>
              </a:gs>
              <a:gs pos="100000">
                <a:srgbClr val="009999">
                  <a:gamma/>
                  <a:shade val="69804"/>
                  <a:invGamma/>
                </a:srgbClr>
              </a:gs>
            </a:gsLst>
            <a:lin ang="5400000" scaled="1"/>
          </a:gradFill>
          <a:ln w="38100">
            <a:solidFill>
              <a:srgbClr val="23387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GB" kern="0">
              <a:solidFill>
                <a:srgbClr val="23387D"/>
              </a:solidFill>
              <a:latin typeface="Calibri" panose="020F0502020204030204" pitchFamily="34" charset="0"/>
            </a:endParaRPr>
          </a:p>
        </p:txBody>
      </p:sp>
      <p:sp>
        <p:nvSpPr>
          <p:cNvPr id="63499" name="Freeform 10">
            <a:extLst>
              <a:ext uri="{FF2B5EF4-FFF2-40B4-BE49-F238E27FC236}">
                <a16:creationId xmlns:a16="http://schemas.microsoft.com/office/drawing/2014/main" id="{D6CF2D71-10E3-AB3A-5C72-BEAA14E1CD20}"/>
              </a:ext>
            </a:extLst>
          </p:cNvPr>
          <p:cNvSpPr>
            <a:spLocks/>
          </p:cNvSpPr>
          <p:nvPr/>
        </p:nvSpPr>
        <p:spPr bwMode="gray">
          <a:xfrm>
            <a:off x="1201738" y="2935288"/>
            <a:ext cx="608012" cy="590550"/>
          </a:xfrm>
          <a:custGeom>
            <a:avLst/>
            <a:gdLst>
              <a:gd name="T0" fmla="*/ 2147483646 w 596"/>
              <a:gd name="T1" fmla="*/ 0 h 598"/>
              <a:gd name="T2" fmla="*/ 0 w 596"/>
              <a:gd name="T3" fmla="*/ 2147483646 h 598"/>
              <a:gd name="T4" fmla="*/ 0 w 596"/>
              <a:gd name="T5" fmla="*/ 2147483646 h 598"/>
              <a:gd name="T6" fmla="*/ 2147483646 w 596"/>
              <a:gd name="T7" fmla="*/ 2147483646 h 598"/>
              <a:gd name="T8" fmla="*/ 2147483646 w 596"/>
              <a:gd name="T9" fmla="*/ 0 h 598"/>
              <a:gd name="T10" fmla="*/ 2147483646 w 596"/>
              <a:gd name="T11" fmla="*/ 0 h 59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rgbClr val="93D4D4"/>
              </a:gs>
              <a:gs pos="100000">
                <a:srgbClr val="009999">
                  <a:alpha val="0"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63500" name="AutoShape 13">
            <a:extLst>
              <a:ext uri="{FF2B5EF4-FFF2-40B4-BE49-F238E27FC236}">
                <a16:creationId xmlns:a16="http://schemas.microsoft.com/office/drawing/2014/main" id="{D1792CB0-69F5-E2C8-D517-03E4DA201DF2}"/>
              </a:ext>
            </a:extLst>
          </p:cNvPr>
          <p:cNvSpPr>
            <a:spLocks noChangeArrowheads="1"/>
          </p:cNvSpPr>
          <p:nvPr/>
        </p:nvSpPr>
        <p:spPr bwMode="gray">
          <a:xfrm>
            <a:off x="973138" y="4344988"/>
            <a:ext cx="10779125" cy="1447800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EEEEEE"/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FFFFFF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GB" altLang="es-ES" sz="1800">
              <a:solidFill>
                <a:srgbClr val="23387D"/>
              </a:solidFill>
              <a:latin typeface="Calibri" panose="020F0502020204030204" pitchFamily="34" charset="0"/>
            </a:endParaRPr>
          </a:p>
        </p:txBody>
      </p:sp>
      <p:sp>
        <p:nvSpPr>
          <p:cNvPr id="63501" name="Text Box 17">
            <a:extLst>
              <a:ext uri="{FF2B5EF4-FFF2-40B4-BE49-F238E27FC236}">
                <a16:creationId xmlns:a16="http://schemas.microsoft.com/office/drawing/2014/main" id="{37D6B5B1-B656-B790-805B-C72EE351B40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571750" y="4541838"/>
            <a:ext cx="899636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GB" altLang="es-E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La </a:t>
            </a:r>
            <a:r>
              <a:rPr lang="en-GB" altLang="es-ES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aplicación</a:t>
            </a:r>
            <a:r>
              <a:rPr lang="en-GB" altLang="es-E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foliar de </a:t>
            </a:r>
            <a:r>
              <a:rPr lang="en-GB" altLang="es-ES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ciertos</a:t>
            </a:r>
            <a:r>
              <a:rPr lang="en-GB" altLang="es-E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es-ES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elicitores</a:t>
            </a:r>
            <a:r>
              <a:rPr lang="en-GB" altLang="es-E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, a la </a:t>
            </a:r>
            <a:r>
              <a:rPr lang="en-GB" altLang="es-ES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dosis</a:t>
            </a:r>
            <a:r>
              <a:rPr lang="en-GB" altLang="es-E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es-ES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apropiada</a:t>
            </a:r>
            <a:r>
              <a:rPr lang="en-GB" altLang="es-E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es-ES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puede</a:t>
            </a:r>
            <a:r>
              <a:rPr lang="en-GB" altLang="es-E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ser </a:t>
            </a:r>
            <a:r>
              <a:rPr lang="en-GB" altLang="es-ES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una</a:t>
            </a:r>
            <a:r>
              <a:rPr lang="en-GB" altLang="es-E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es-ES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herramienta</a:t>
            </a:r>
            <a:r>
              <a:rPr lang="en-GB" altLang="es-E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es-ES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útil</a:t>
            </a:r>
            <a:r>
              <a:rPr lang="en-GB" altLang="es-E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para </a:t>
            </a:r>
            <a:r>
              <a:rPr lang="en-GB" altLang="es-ES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mantener</a:t>
            </a:r>
            <a:r>
              <a:rPr lang="en-GB" altLang="es-E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la </a:t>
            </a:r>
            <a:r>
              <a:rPr lang="en-GB" altLang="es-ES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calidad</a:t>
            </a:r>
            <a:r>
              <a:rPr lang="en-GB" altLang="es-E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es-ES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durante</a:t>
            </a:r>
            <a:r>
              <a:rPr lang="en-GB" altLang="es-E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la </a:t>
            </a:r>
            <a:r>
              <a:rPr lang="en-GB" altLang="es-ES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conservación</a:t>
            </a:r>
            <a:r>
              <a:rPr lang="en-GB" altLang="es-E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63502" name="Imagen 33">
            <a:extLst>
              <a:ext uri="{FF2B5EF4-FFF2-40B4-BE49-F238E27FC236}">
                <a16:creationId xmlns:a16="http://schemas.microsoft.com/office/drawing/2014/main" id="{D4D7731C-DCD1-53DF-E246-51B2774E2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6"/>
          <a:stretch>
            <a:fillRect/>
          </a:stretch>
        </p:blipFill>
        <p:spPr bwMode="auto">
          <a:xfrm>
            <a:off x="1003300" y="4611688"/>
            <a:ext cx="1312863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3" name="Imagen 34">
            <a:extLst>
              <a:ext uri="{FF2B5EF4-FFF2-40B4-BE49-F238E27FC236}">
                <a16:creationId xmlns:a16="http://schemas.microsoft.com/office/drawing/2014/main" id="{31DE556C-3EF4-8F9B-2FCF-458A571B4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1" b="4659"/>
          <a:stretch>
            <a:fillRect/>
          </a:stretch>
        </p:blipFill>
        <p:spPr bwMode="auto">
          <a:xfrm>
            <a:off x="1273175" y="2897188"/>
            <a:ext cx="9207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394480E6-2D90-C4AA-F42D-F6AF84E8B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16038" y="1487488"/>
            <a:ext cx="960437" cy="72072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505" name="Text Box 7">
            <a:extLst>
              <a:ext uri="{FF2B5EF4-FFF2-40B4-BE49-F238E27FC236}">
                <a16:creationId xmlns:a16="http://schemas.microsoft.com/office/drawing/2014/main" id="{6A61C40E-B1A9-7830-40D2-35AEDAE1CED4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547938" y="3057307"/>
            <a:ext cx="90011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GB" altLang="es-E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La principal causa de la </a:t>
            </a:r>
            <a:r>
              <a:rPr lang="en-GB" altLang="es-ES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pérdida</a:t>
            </a:r>
            <a:r>
              <a:rPr lang="en-GB" altLang="es-E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de </a:t>
            </a:r>
            <a:r>
              <a:rPr lang="en-GB" altLang="es-ES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calidad</a:t>
            </a:r>
            <a:r>
              <a:rPr lang="en-GB" altLang="es-E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de la </a:t>
            </a:r>
            <a:r>
              <a:rPr lang="en-GB" altLang="es-ES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alcachofa</a:t>
            </a:r>
            <a:r>
              <a:rPr lang="en-GB" altLang="es-E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entera o </a:t>
            </a:r>
            <a:r>
              <a:rPr lang="en-GB" altLang="es-ES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cortada</a:t>
            </a:r>
            <a:r>
              <a:rPr lang="en-GB" altLang="es-E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es </a:t>
            </a:r>
            <a:r>
              <a:rPr lang="en-GB" altLang="es-ES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el</a:t>
            </a:r>
            <a:r>
              <a:rPr lang="en-GB" altLang="es-E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es-ES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pardeamiento</a:t>
            </a:r>
            <a:r>
              <a:rPr lang="en-GB" altLang="es-E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1ADEC8E0-91E3-4641-8684-2ECD4235EC9A}"/>
              </a:ext>
            </a:extLst>
          </p:cNvPr>
          <p:cNvSpPr txBox="1">
            <a:spLocks noChangeArrowheads="1"/>
          </p:cNvSpPr>
          <p:nvPr/>
        </p:nvSpPr>
        <p:spPr>
          <a:xfrm>
            <a:off x="3416359" y="164122"/>
            <a:ext cx="4605556" cy="6875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altLang="es-ES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Conclusiones</a:t>
            </a:r>
          </a:p>
        </p:txBody>
      </p:sp>
    </p:spTree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E8847A9F-71FF-CF10-6E3E-168A46941229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3503613" y="4437063"/>
            <a:ext cx="612140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s-ES" sz="3600" b="1">
                <a:solidFill>
                  <a:schemeClr val="bg1"/>
                </a:solidFill>
                <a:latin typeface="Calibri" panose="020F0502020204030204" pitchFamily="34" charset="0"/>
              </a:rPr>
              <a:t>The Postharvest Team at UMH</a:t>
            </a:r>
            <a:endParaRPr lang="en-GB" altLang="es-ES" sz="36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4519" name="Rectangle 2">
            <a:extLst>
              <a:ext uri="{FF2B5EF4-FFF2-40B4-BE49-F238E27FC236}">
                <a16:creationId xmlns:a16="http://schemas.microsoft.com/office/drawing/2014/main" id="{A8A9F091-DEAF-1AEB-79EE-117EB6E87987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5443002" y="92536"/>
            <a:ext cx="6562356" cy="1498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s-ES" sz="4800" b="1" dirty="0" err="1">
                <a:solidFill>
                  <a:srgbClr val="A50021"/>
                </a:solidFill>
                <a:latin typeface="Calibri" panose="020F0502020204030204" pitchFamily="34" charset="0"/>
              </a:rPr>
              <a:t>Muchas</a:t>
            </a:r>
            <a:r>
              <a:rPr lang="en-GB" altLang="es-ES" sz="4800" b="1" dirty="0">
                <a:solidFill>
                  <a:srgbClr val="A50021"/>
                </a:solidFill>
                <a:latin typeface="Calibri" panose="020F0502020204030204" pitchFamily="34" charset="0"/>
              </a:rPr>
              <a:t> gracias por </a:t>
            </a:r>
            <a:r>
              <a:rPr lang="en-GB" altLang="es-ES" sz="4800" b="1" dirty="0" err="1">
                <a:solidFill>
                  <a:srgbClr val="A50021"/>
                </a:solidFill>
                <a:latin typeface="Calibri" panose="020F0502020204030204" pitchFamily="34" charset="0"/>
              </a:rPr>
              <a:t>su</a:t>
            </a:r>
            <a:r>
              <a:rPr lang="en-GB" altLang="es-ES" sz="4800" b="1" dirty="0">
                <a:solidFill>
                  <a:srgbClr val="A50021"/>
                </a:solidFill>
                <a:latin typeface="Calibri" panose="020F0502020204030204" pitchFamily="34" charset="0"/>
              </a:rPr>
              <a:t> </a:t>
            </a:r>
            <a:r>
              <a:rPr lang="en-GB" altLang="es-ES" sz="4800" b="1" dirty="0" err="1">
                <a:solidFill>
                  <a:srgbClr val="A50021"/>
                </a:solidFill>
                <a:latin typeface="Calibri" panose="020F0502020204030204" pitchFamily="34" charset="0"/>
              </a:rPr>
              <a:t>atención</a:t>
            </a:r>
            <a:endParaRPr lang="en-GB" altLang="es-ES" sz="4800" dirty="0">
              <a:solidFill>
                <a:srgbClr val="A50021"/>
              </a:solidFill>
              <a:latin typeface="Calibri" panose="020F0502020204030204" pitchFamily="34" charset="0"/>
            </a:endParaRPr>
          </a:p>
        </p:txBody>
      </p:sp>
      <p:pic>
        <p:nvPicPr>
          <p:cNvPr id="64520" name="Imagen 4">
            <a:extLst>
              <a:ext uri="{FF2B5EF4-FFF2-40B4-BE49-F238E27FC236}">
                <a16:creationId xmlns:a16="http://schemas.microsoft.com/office/drawing/2014/main" id="{21C01A6B-8C18-495C-FB1B-E275A0E44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131" y="3904514"/>
            <a:ext cx="2389188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1" name="Imagen 2">
            <a:extLst>
              <a:ext uri="{FF2B5EF4-FFF2-40B4-BE49-F238E27FC236}">
                <a16:creationId xmlns:a16="http://schemas.microsoft.com/office/drawing/2014/main" id="{939ADCFE-7198-5E0D-6EA5-C59E0D349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091" y="1622419"/>
            <a:ext cx="6818664" cy="473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88;p1">
            <a:extLst>
              <a:ext uri="{FF2B5EF4-FFF2-40B4-BE49-F238E27FC236}">
                <a16:creationId xmlns:a16="http://schemas.microsoft.com/office/drawing/2014/main" id="{9CAEF31D-B627-48A2-A924-0FA8C0A8BB49}"/>
              </a:ext>
            </a:extLst>
          </p:cNvPr>
          <p:cNvSpPr txBox="1"/>
          <p:nvPr/>
        </p:nvSpPr>
        <p:spPr>
          <a:xfrm>
            <a:off x="943512" y="3093218"/>
            <a:ext cx="3431097" cy="685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469" tIns="57722" rIns="115469" bIns="57722" anchor="t" anchorCtr="0">
            <a:spAutoFit/>
          </a:bodyPr>
          <a:lstStyle/>
          <a:p>
            <a:pPr algn="ctr"/>
            <a:r>
              <a:rPr lang="es-ES" sz="1600" dirty="0">
                <a:solidFill>
                  <a:srgbClr val="00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Dra. María Serrano</a:t>
            </a:r>
            <a:endParaRPr sz="1600" dirty="0"/>
          </a:p>
          <a:p>
            <a:pPr algn="ctr">
              <a:lnSpc>
                <a:spcPct val="150000"/>
              </a:lnSpc>
            </a:pPr>
            <a:r>
              <a:rPr lang="es-ES" sz="14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Catedrática de Fisiología Vegetal </a:t>
            </a:r>
            <a:endParaRPr sz="1400" dirty="0"/>
          </a:p>
        </p:txBody>
      </p:sp>
      <p:sp>
        <p:nvSpPr>
          <p:cNvPr id="12" name="Google Shape;90;p1">
            <a:extLst>
              <a:ext uri="{FF2B5EF4-FFF2-40B4-BE49-F238E27FC236}">
                <a16:creationId xmlns:a16="http://schemas.microsoft.com/office/drawing/2014/main" id="{40642BBB-7CCE-4F1F-83BE-924A1B601B73}"/>
              </a:ext>
            </a:extLst>
          </p:cNvPr>
          <p:cNvSpPr/>
          <p:nvPr/>
        </p:nvSpPr>
        <p:spPr>
          <a:xfrm>
            <a:off x="260998" y="1554749"/>
            <a:ext cx="4772066" cy="134921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sz="1805" dirty="0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B050"/>
                </a:solidFill>
                <a:latin typeface="Arial Black"/>
              </a:rPr>
              <a:t>“</a:t>
            </a:r>
            <a:r>
              <a:rPr lang="es-ES" sz="1805" dirty="0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B050"/>
                </a:solidFill>
                <a:latin typeface="Arial Black"/>
              </a:rPr>
              <a:t>Postcosecha y </a:t>
            </a:r>
          </a:p>
          <a:p>
            <a:pPr lvl="0" algn="ctr"/>
            <a:r>
              <a:rPr lang="es-ES" sz="1805" dirty="0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B050"/>
                </a:solidFill>
                <a:latin typeface="Arial Black"/>
              </a:rPr>
              <a:t>Transformación </a:t>
            </a:r>
          </a:p>
          <a:p>
            <a:pPr lvl="0" algn="ctr"/>
            <a:r>
              <a:rPr lang="es-ES" sz="1805" dirty="0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B050"/>
                </a:solidFill>
                <a:latin typeface="Arial Black"/>
              </a:rPr>
              <a:t>de la Alcachofa</a:t>
            </a:r>
            <a:endParaRPr sz="1805" dirty="0"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00B050"/>
              </a:solidFill>
              <a:latin typeface="Arial Black"/>
            </a:endParaRPr>
          </a:p>
        </p:txBody>
      </p:sp>
      <p:pic>
        <p:nvPicPr>
          <p:cNvPr id="13" name="Google Shape;92;p1">
            <a:extLst>
              <a:ext uri="{FF2B5EF4-FFF2-40B4-BE49-F238E27FC236}">
                <a16:creationId xmlns:a16="http://schemas.microsoft.com/office/drawing/2014/main" id="{EEDAC241-7C57-4B21-8D0A-46553908E1B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7556" t="5172" r="33421" b="34127"/>
          <a:stretch/>
        </p:blipFill>
        <p:spPr>
          <a:xfrm>
            <a:off x="980952" y="3912497"/>
            <a:ext cx="1242438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95;p1" descr="Servicio de Comunicación, Marketing y Atención al ...">
            <a:extLst>
              <a:ext uri="{FF2B5EF4-FFF2-40B4-BE49-F238E27FC236}">
                <a16:creationId xmlns:a16="http://schemas.microsoft.com/office/drawing/2014/main" id="{1DF75D4B-9D13-4326-B364-76D2D55D990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14921" r="9623" b="19851"/>
          <a:stretch/>
        </p:blipFill>
        <p:spPr>
          <a:xfrm>
            <a:off x="222195" y="5368833"/>
            <a:ext cx="2273417" cy="634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5" descr="C:\Users\umh\Documents\Maria Serrano\Ciagro-Instituto\Logo CIAGRO-Instituro.png">
            <a:extLst>
              <a:ext uri="{FF2B5EF4-FFF2-40B4-BE49-F238E27FC236}">
                <a16:creationId xmlns:a16="http://schemas.microsoft.com/office/drawing/2014/main" id="{EED571E7-EECA-4565-A8E9-085439254F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" t="3574" r="47216" b="74209"/>
          <a:stretch/>
        </p:blipFill>
        <p:spPr bwMode="auto">
          <a:xfrm>
            <a:off x="943512" y="6039918"/>
            <a:ext cx="2583946" cy="63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642BDAE-6D3C-436D-A8F3-C8CA679ED95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03" t="18056" r="68906" b="63571"/>
          <a:stretch/>
        </p:blipFill>
        <p:spPr>
          <a:xfrm>
            <a:off x="100668" y="92536"/>
            <a:ext cx="4194495" cy="1426392"/>
          </a:xfrm>
          <a:prstGeom prst="rect">
            <a:avLst/>
          </a:prstGeom>
        </p:spPr>
      </p:pic>
      <p:pic>
        <p:nvPicPr>
          <p:cNvPr id="11" name="Google Shape;89;p1">
            <a:extLst>
              <a:ext uri="{FF2B5EF4-FFF2-40B4-BE49-F238E27FC236}">
                <a16:creationId xmlns:a16="http://schemas.microsoft.com/office/drawing/2014/main" id="{EE4ED4EB-DFDC-4266-8FF7-2978E1976AF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24741" t="11240" r="18685" b="8748"/>
          <a:stretch/>
        </p:blipFill>
        <p:spPr>
          <a:xfrm>
            <a:off x="4217995" y="155802"/>
            <a:ext cx="953141" cy="8063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Imagen 16">
            <a:extLst>
              <a:ext uri="{FF2B5EF4-FFF2-40B4-BE49-F238E27FC236}">
                <a16:creationId xmlns:a16="http://schemas.microsoft.com/office/drawing/2014/main" id="{1A98EC10-E9C8-4F80-9507-4508AC954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1" b="4659"/>
          <a:stretch>
            <a:fillRect/>
          </a:stretch>
        </p:blipFill>
        <p:spPr bwMode="auto">
          <a:xfrm>
            <a:off x="1095375" y="3903663"/>
            <a:ext cx="1976438" cy="252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Diagrama 18">
            <a:extLst>
              <a:ext uri="{FF2B5EF4-FFF2-40B4-BE49-F238E27FC236}">
                <a16:creationId xmlns:a16="http://schemas.microsoft.com/office/drawing/2014/main" id="{F4C73B27-CCD8-4F35-84EE-97AED784529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907" y="876927"/>
            <a:ext cx="8140068" cy="542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Imagen 19">
            <a:extLst>
              <a:ext uri="{FF2B5EF4-FFF2-40B4-BE49-F238E27FC236}">
                <a16:creationId xmlns:a16="http://schemas.microsoft.com/office/drawing/2014/main" id="{9ED8258C-E3FA-4D94-AC5B-26150C54C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827" y="2401433"/>
            <a:ext cx="1193707" cy="1067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Imagen 20">
            <a:extLst>
              <a:ext uri="{FF2B5EF4-FFF2-40B4-BE49-F238E27FC236}">
                <a16:creationId xmlns:a16="http://schemas.microsoft.com/office/drawing/2014/main" id="{6F76C103-BD99-40C6-B6BD-85C32F3E1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070" y="4891120"/>
            <a:ext cx="1384193" cy="104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Imagen 21">
            <a:extLst>
              <a:ext uri="{FF2B5EF4-FFF2-40B4-BE49-F238E27FC236}">
                <a16:creationId xmlns:a16="http://schemas.microsoft.com/office/drawing/2014/main" id="{A83082BC-D061-40EF-BC85-4A9EF3302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361" y="1232805"/>
            <a:ext cx="1269901" cy="939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01" name="Grupo 22">
            <a:extLst>
              <a:ext uri="{FF2B5EF4-FFF2-40B4-BE49-F238E27FC236}">
                <a16:creationId xmlns:a16="http://schemas.microsoft.com/office/drawing/2014/main" id="{93A5F28C-25F7-41E1-B0D3-C22564B65FCC}"/>
              </a:ext>
            </a:extLst>
          </p:cNvPr>
          <p:cNvGrpSpPr>
            <a:grpSpLocks/>
          </p:cNvGrpSpPr>
          <p:nvPr/>
        </p:nvGrpSpPr>
        <p:grpSpPr bwMode="auto">
          <a:xfrm>
            <a:off x="263821" y="1506194"/>
            <a:ext cx="2927350" cy="2212174"/>
            <a:chOff x="471907" y="2286903"/>
            <a:chExt cx="2928669" cy="2211699"/>
          </a:xfrm>
        </p:grpSpPr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20D626C5-FE07-42EB-B005-7DEE7673FB38}"/>
                </a:ext>
              </a:extLst>
            </p:cNvPr>
            <p:cNvSpPr txBox="1"/>
            <p:nvPr/>
          </p:nvSpPr>
          <p:spPr>
            <a:xfrm>
              <a:off x="471907" y="2286903"/>
              <a:ext cx="2928669" cy="120007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_tradnl" sz="3600" b="1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COMPUESTOS FENÓLICOS: </a:t>
              </a:r>
              <a:endParaRPr lang="es-ES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endParaRPr>
            </a:p>
          </p:txBody>
        </p:sp>
        <p:sp>
          <p:nvSpPr>
            <p:cNvPr id="29703" name="Rectángulo 24">
              <a:extLst>
                <a:ext uri="{FF2B5EF4-FFF2-40B4-BE49-F238E27FC236}">
                  <a16:creationId xmlns:a16="http://schemas.microsoft.com/office/drawing/2014/main" id="{31F4ADCA-4B48-4625-9E9E-F6BDD9F688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754" y="3581027"/>
              <a:ext cx="2659362" cy="523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s-ES" altLang="es-ES" b="1">
                  <a:solidFill>
                    <a:srgbClr val="A24A0E"/>
                  </a:solidFill>
                  <a:latin typeface="Calibri" panose="020F0502020204030204" pitchFamily="34" charset="0"/>
                </a:rPr>
                <a:t>Perfil qualitativo</a:t>
              </a:r>
            </a:p>
          </p:txBody>
        </p:sp>
        <p:sp>
          <p:nvSpPr>
            <p:cNvPr id="29704" name="Rectángulo 25">
              <a:extLst>
                <a:ext uri="{FF2B5EF4-FFF2-40B4-BE49-F238E27FC236}">
                  <a16:creationId xmlns:a16="http://schemas.microsoft.com/office/drawing/2014/main" id="{EBFD7BF8-A2DC-43AD-BCF3-D1CB42970D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235" y="3975494"/>
              <a:ext cx="2763796" cy="523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s-ES" altLang="es-ES" b="1" dirty="0">
                  <a:solidFill>
                    <a:srgbClr val="A24A0E"/>
                  </a:solidFill>
                  <a:latin typeface="Calibri" panose="020F0502020204030204" pitchFamily="34" charset="0"/>
                </a:rPr>
                <a:t>Perfil </a:t>
              </a:r>
              <a:r>
                <a:rPr lang="es-ES" altLang="es-ES" b="1" dirty="0" err="1">
                  <a:solidFill>
                    <a:srgbClr val="A24A0E"/>
                  </a:solidFill>
                  <a:latin typeface="Calibri" panose="020F0502020204030204" pitchFamily="34" charset="0"/>
                </a:rPr>
                <a:t>quantiativo</a:t>
              </a:r>
              <a:endParaRPr lang="es-ES" altLang="es-ES" b="1" dirty="0">
                <a:solidFill>
                  <a:srgbClr val="A24A0E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7" name="Rectangle 2">
            <a:extLst>
              <a:ext uri="{FF2B5EF4-FFF2-40B4-BE49-F238E27FC236}">
                <a16:creationId xmlns:a16="http://schemas.microsoft.com/office/drawing/2014/main" id="{DD9B667F-0EA4-45B0-BC13-025E7ADF3114}"/>
              </a:ext>
            </a:extLst>
          </p:cNvPr>
          <p:cNvSpPr txBox="1">
            <a:spLocks noChangeArrowheads="1"/>
          </p:cNvSpPr>
          <p:nvPr/>
        </p:nvSpPr>
        <p:spPr>
          <a:xfrm>
            <a:off x="346112" y="129352"/>
            <a:ext cx="3842096" cy="7352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S" sz="4800" b="1" dirty="0">
                <a:latin typeface="Calibri" panose="020F0502020204030204" pitchFamily="34" charset="0"/>
              </a:rPr>
              <a:t>Introducción: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4CDF78A-3A61-4016-8BBE-08C4E389C689}"/>
              </a:ext>
            </a:extLst>
          </p:cNvPr>
          <p:cNvSpPr txBox="1"/>
          <p:nvPr/>
        </p:nvSpPr>
        <p:spPr>
          <a:xfrm>
            <a:off x="4422924" y="1397706"/>
            <a:ext cx="5080173" cy="58477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Variedad y cultivar  </a:t>
            </a:r>
            <a:r>
              <a:rPr lang="es-ES" sz="3200" dirty="0"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5C3D401-D3D7-4DD3-A704-0DDA941B1A3E}"/>
              </a:ext>
            </a:extLst>
          </p:cNvPr>
          <p:cNvSpPr txBox="1"/>
          <p:nvPr/>
        </p:nvSpPr>
        <p:spPr>
          <a:xfrm>
            <a:off x="4877255" y="3933739"/>
            <a:ext cx="6303115" cy="584775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Factores ambientales        </a:t>
            </a:r>
            <a:r>
              <a:rPr lang="es-ES" sz="3200" dirty="0"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65D98DF-3D77-478F-9DF5-FC2AEF459604}"/>
              </a:ext>
            </a:extLst>
          </p:cNvPr>
          <p:cNvSpPr txBox="1"/>
          <p:nvPr/>
        </p:nvSpPr>
        <p:spPr>
          <a:xfrm>
            <a:off x="4446925" y="5168106"/>
            <a:ext cx="6638484" cy="584775"/>
          </a:xfrm>
          <a:prstGeom prst="rect">
            <a:avLst/>
          </a:prstGeom>
          <a:solidFill>
            <a:srgbClr val="FF5050"/>
          </a:solidFill>
        </p:spPr>
        <p:txBody>
          <a:bodyPr wrap="none" rtlCol="0">
            <a:spAutoFit/>
          </a:bodyPr>
          <a:lstStyle/>
          <a:p>
            <a:r>
              <a:rPr 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Factores agronómicos                 </a:t>
            </a:r>
            <a:r>
              <a:rPr lang="es-ES" sz="3200" dirty="0"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9D5D5C4-5AD2-4B63-AE64-B74969238B0E}"/>
              </a:ext>
            </a:extLst>
          </p:cNvPr>
          <p:cNvSpPr txBox="1"/>
          <p:nvPr/>
        </p:nvSpPr>
        <p:spPr>
          <a:xfrm>
            <a:off x="4827925" y="2665722"/>
            <a:ext cx="6352445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Posición de la alcachofa                   </a:t>
            </a:r>
            <a:endParaRPr lang="es-E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Google Shape;90;p1">
            <a:extLst>
              <a:ext uri="{FF2B5EF4-FFF2-40B4-BE49-F238E27FC236}">
                <a16:creationId xmlns:a16="http://schemas.microsoft.com/office/drawing/2014/main" id="{61FD7664-5D8A-1464-C639-EAF3C0CC7FAC}"/>
              </a:ext>
            </a:extLst>
          </p:cNvPr>
          <p:cNvSpPr/>
          <p:nvPr/>
        </p:nvSpPr>
        <p:spPr>
          <a:xfrm>
            <a:off x="4188208" y="212802"/>
            <a:ext cx="7275881" cy="84016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s-ES" sz="1805" dirty="0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B050"/>
                </a:solidFill>
                <a:latin typeface="Arial Black"/>
              </a:rPr>
              <a:t>La calidad de la alcachofa depende </a:t>
            </a:r>
          </a:p>
          <a:p>
            <a:pPr lvl="0" algn="ctr"/>
            <a:r>
              <a:rPr lang="es-ES" sz="1805" dirty="0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B050"/>
                </a:solidFill>
                <a:latin typeface="Arial Black"/>
              </a:rPr>
              <a:t>de diferentes factores</a:t>
            </a:r>
            <a:endParaRPr sz="1805" dirty="0"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00B050"/>
              </a:solidFill>
              <a:latin typeface="Arial Black"/>
            </a:endParaRP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BF9DD4A-7C5C-4C66-A7AF-52A8F83287C4}"/>
              </a:ext>
            </a:extLst>
          </p:cNvPr>
          <p:cNvSpPr txBox="1">
            <a:spLocks noChangeArrowheads="1"/>
          </p:cNvSpPr>
          <p:nvPr/>
        </p:nvSpPr>
        <p:spPr>
          <a:xfrm>
            <a:off x="1030288" y="98268"/>
            <a:ext cx="10761662" cy="5635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S" sz="3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El contenido de fenoles depende del tejido y del año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97543C7-673E-4596-BE97-7B0C0143B816}"/>
              </a:ext>
            </a:extLst>
          </p:cNvPr>
          <p:cNvSpPr txBox="1">
            <a:spLocks noChangeArrowheads="1"/>
          </p:cNvSpPr>
          <p:nvPr/>
        </p:nvSpPr>
        <p:spPr>
          <a:xfrm>
            <a:off x="2351088" y="620713"/>
            <a:ext cx="8229600" cy="55054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it-IT" altLang="es-ES" sz="24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endParaRPr lang="it-IT" altLang="es-ES" sz="24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endParaRPr lang="it-IT" altLang="es-ES" sz="24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endParaRPr lang="it-IT" altLang="es-ES" sz="24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5" name="Imagen 7">
            <a:extLst>
              <a:ext uri="{FF2B5EF4-FFF2-40B4-BE49-F238E27FC236}">
                <a16:creationId xmlns:a16="http://schemas.microsoft.com/office/drawing/2014/main" id="{883CF37D-2429-4D7B-B0FF-9285DDF6D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75" y="2565400"/>
            <a:ext cx="5740400" cy="411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8">
            <a:extLst>
              <a:ext uri="{FF2B5EF4-FFF2-40B4-BE49-F238E27FC236}">
                <a16:creationId xmlns:a16="http://schemas.microsoft.com/office/drawing/2014/main" id="{BD3112B4-3337-4F0C-8A49-F6E0D4337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503363"/>
            <a:ext cx="5340350" cy="470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1">
            <a:extLst>
              <a:ext uri="{FF2B5EF4-FFF2-40B4-BE49-F238E27FC236}">
                <a16:creationId xmlns:a16="http://schemas.microsoft.com/office/drawing/2014/main" id="{AEAC5F42-AFE1-428F-A9B6-B7AA4DA78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" y="751402"/>
            <a:ext cx="44037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S" altLang="es-ES" sz="2800" b="1" dirty="0"/>
              <a:t>Frutos: 100-200 mg/100g</a:t>
            </a:r>
          </a:p>
        </p:txBody>
      </p:sp>
      <p:pic>
        <p:nvPicPr>
          <p:cNvPr id="1028" name="Picture 4" descr="Fundación Galicia Verde - Alcachofa">
            <a:extLst>
              <a:ext uri="{FF2B5EF4-FFF2-40B4-BE49-F238E27FC236}">
                <a16:creationId xmlns:a16="http://schemas.microsoft.com/office/drawing/2014/main" id="{32277B04-814C-7870-93AB-B34785C26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9" t="-2500" r="12616"/>
          <a:stretch/>
        </p:blipFill>
        <p:spPr bwMode="auto">
          <a:xfrm>
            <a:off x="7956135" y="2073688"/>
            <a:ext cx="2726108" cy="126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5811BD9D-F651-04F6-D8C8-4617656B282C}"/>
              </a:ext>
            </a:extLst>
          </p:cNvPr>
          <p:cNvGrpSpPr/>
          <p:nvPr/>
        </p:nvGrpSpPr>
        <p:grpSpPr>
          <a:xfrm>
            <a:off x="6301930" y="779861"/>
            <a:ext cx="5842445" cy="1293827"/>
            <a:chOff x="6301930" y="908051"/>
            <a:chExt cx="5842445" cy="1293827"/>
          </a:xfrm>
        </p:grpSpPr>
        <p:pic>
          <p:nvPicPr>
            <p:cNvPr id="4" name="Imagen 2">
              <a:extLst>
                <a:ext uri="{FF2B5EF4-FFF2-40B4-BE49-F238E27FC236}">
                  <a16:creationId xmlns:a16="http://schemas.microsoft.com/office/drawing/2014/main" id="{C24D45AA-C412-49B0-96E5-C57A07BEE5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85"/>
            <a:stretch/>
          </p:blipFill>
          <p:spPr bwMode="auto">
            <a:xfrm>
              <a:off x="6311900" y="908051"/>
              <a:ext cx="5832475" cy="382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Imagen 2">
              <a:extLst>
                <a:ext uri="{FF2B5EF4-FFF2-40B4-BE49-F238E27FC236}">
                  <a16:creationId xmlns:a16="http://schemas.microsoft.com/office/drawing/2014/main" id="{632FE835-EAE0-0619-BC3C-C086DE0059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899"/>
            <a:stretch/>
          </p:blipFill>
          <p:spPr bwMode="auto">
            <a:xfrm>
              <a:off x="6301930" y="1290416"/>
              <a:ext cx="5832475" cy="911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30" name="Picture 6" descr="Frutos rojos, color de salud | El Correo">
            <a:extLst>
              <a:ext uri="{FF2B5EF4-FFF2-40B4-BE49-F238E27FC236}">
                <a16:creationId xmlns:a16="http://schemas.microsoft.com/office/drawing/2014/main" id="{F580C8C9-1C28-22D8-0F31-270C43E4CB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2" t="15603" r="3378" b="8686"/>
          <a:stretch/>
        </p:blipFill>
        <p:spPr bwMode="auto">
          <a:xfrm>
            <a:off x="3863854" y="1218405"/>
            <a:ext cx="2474336" cy="126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19318608-86D1-4863-9C41-789A6D883505}"/>
              </a:ext>
            </a:extLst>
          </p:cNvPr>
          <p:cNvSpPr/>
          <p:nvPr/>
        </p:nvSpPr>
        <p:spPr>
          <a:xfrm>
            <a:off x="6343875" y="3250616"/>
            <a:ext cx="623873" cy="474096"/>
          </a:xfrm>
          <a:prstGeom prst="ellipse">
            <a:avLst/>
          </a:prstGeom>
          <a:noFill/>
          <a:ln w="28575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6134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4F14253A-25AD-4CA8-88F2-A83109A78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1557338"/>
            <a:ext cx="54721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b="1">
                <a:solidFill>
                  <a:srgbClr val="A24A0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‘Blanca de Tudela’ Artichoke</a:t>
            </a:r>
            <a:endParaRPr lang="es-ES" altLang="es-E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7373FAD-50A2-4DC3-884E-548DE013D07F}"/>
              </a:ext>
            </a:extLst>
          </p:cNvPr>
          <p:cNvSpPr txBox="1"/>
          <p:nvPr/>
        </p:nvSpPr>
        <p:spPr>
          <a:xfrm>
            <a:off x="1847850" y="2205038"/>
            <a:ext cx="5616575" cy="31085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es-ES" sz="2800" b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Determinar parámetros de calidad y compuestos bioactios</a:t>
            </a:r>
          </a:p>
          <a:p>
            <a:pPr algn="just" eaLnBrk="1" hangingPunct="1">
              <a:defRPr/>
            </a:pPr>
            <a:endParaRPr lang="es-ES" sz="2800" b="1">
              <a:solidFill>
                <a:srgbClr val="A24A0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 eaLnBrk="1" hangingPunct="1">
              <a:defRPr/>
            </a:pPr>
            <a:r>
              <a:rPr lang="es-ES" sz="2800" b="1">
                <a:solidFill>
                  <a:srgbClr val="A24A0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lo largo del ciclo de cultivo</a:t>
            </a:r>
          </a:p>
          <a:p>
            <a:pPr lvl="1" algn="just" eaLnBrk="1" hangingPunct="1">
              <a:defRPr/>
            </a:pPr>
            <a:endParaRPr lang="es-ES" sz="2800" b="1">
              <a:solidFill>
                <a:srgbClr val="A24A0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 eaLnBrk="1" hangingPunct="1">
              <a:defRPr/>
            </a:pPr>
            <a:endParaRPr lang="es-ES" sz="2800" b="1">
              <a:solidFill>
                <a:srgbClr val="A24A0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 eaLnBrk="1" hangingPunct="1">
              <a:defRPr/>
            </a:pPr>
            <a:r>
              <a:rPr lang="es-ES" sz="2800" b="1">
                <a:solidFill>
                  <a:srgbClr val="A24A0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Guías, segundas y terceras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F850FEF-9E8D-4C4E-B8C6-21D8C5679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7475" y="3535363"/>
            <a:ext cx="644525" cy="47466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E49930A-3ABF-4A57-9EFE-C384F0F90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5888" y="4827587"/>
            <a:ext cx="646112" cy="47307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Resultado de imagen de artichoke plant">
            <a:extLst>
              <a:ext uri="{FF2B5EF4-FFF2-40B4-BE49-F238E27FC236}">
                <a16:creationId xmlns:a16="http://schemas.microsoft.com/office/drawing/2014/main" id="{74540EED-878E-4C57-BE26-3D5F5B8F3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80" r="5502"/>
          <a:stretch>
            <a:fillRect/>
          </a:stretch>
        </p:blipFill>
        <p:spPr bwMode="auto">
          <a:xfrm>
            <a:off x="7824788" y="1196975"/>
            <a:ext cx="3671887" cy="507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001D5246-D8B2-487D-A306-0B7E4307EBE3}"/>
              </a:ext>
            </a:extLst>
          </p:cNvPr>
          <p:cNvSpPr txBox="1">
            <a:spLocks noChangeArrowheads="1"/>
          </p:cNvSpPr>
          <p:nvPr/>
        </p:nvSpPr>
        <p:spPr>
          <a:xfrm>
            <a:off x="782638" y="69850"/>
            <a:ext cx="10761662" cy="9961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S" sz="3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El contenido de fenoles depende de la posición de la alcachofa en la planta y de momento de recolección</a:t>
            </a:r>
          </a:p>
        </p:txBody>
      </p:sp>
    </p:spTree>
    <p:extLst>
      <p:ext uri="{BB962C8B-B14F-4D97-AF65-F5344CB8AC3E}">
        <p14:creationId xmlns:p14="http://schemas.microsoft.com/office/powerpoint/2010/main" val="3136596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4">
            <a:extLst>
              <a:ext uri="{FF2B5EF4-FFF2-40B4-BE49-F238E27FC236}">
                <a16:creationId xmlns:a16="http://schemas.microsoft.com/office/drawing/2014/main" id="{939055BB-6E53-47D6-A1FB-B487D86C8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2"/>
          <a:stretch>
            <a:fillRect/>
          </a:stretch>
        </p:blipFill>
        <p:spPr bwMode="auto">
          <a:xfrm>
            <a:off x="255588" y="1101725"/>
            <a:ext cx="7369175" cy="57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FE9F97E-EAB6-4EB7-8B90-B8A3E0AB1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29238" y="927100"/>
            <a:ext cx="2149475" cy="16129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rma libre 16">
            <a:extLst>
              <a:ext uri="{FF2B5EF4-FFF2-40B4-BE49-F238E27FC236}">
                <a16:creationId xmlns:a16="http://schemas.microsoft.com/office/drawing/2014/main" id="{AB9D34F1-4B25-47BA-9DF6-EDC6815FAFA1}"/>
              </a:ext>
            </a:extLst>
          </p:cNvPr>
          <p:cNvSpPr/>
          <p:nvPr/>
        </p:nvSpPr>
        <p:spPr>
          <a:xfrm>
            <a:off x="1946275" y="1290638"/>
            <a:ext cx="5162550" cy="3446462"/>
          </a:xfrm>
          <a:custGeom>
            <a:avLst/>
            <a:gdLst>
              <a:gd name="connsiteX0" fmla="*/ 0 w 5163015"/>
              <a:gd name="connsiteY0" fmla="*/ 3445330 h 3445330"/>
              <a:gd name="connsiteX1" fmla="*/ 1516566 w 5163015"/>
              <a:gd name="connsiteY1" fmla="*/ 10754 h 3445330"/>
              <a:gd name="connsiteX2" fmla="*/ 3345366 w 5163015"/>
              <a:gd name="connsiteY2" fmla="*/ 2341359 h 3445330"/>
              <a:gd name="connsiteX3" fmla="*/ 4181708 w 5163015"/>
              <a:gd name="connsiteY3" fmla="*/ 1694588 h 3445330"/>
              <a:gd name="connsiteX4" fmla="*/ 5140712 w 5163015"/>
              <a:gd name="connsiteY4" fmla="*/ 2709349 h 3445330"/>
              <a:gd name="connsiteX5" fmla="*/ 5140712 w 5163015"/>
              <a:gd name="connsiteY5" fmla="*/ 2709349 h 3445330"/>
              <a:gd name="connsiteX6" fmla="*/ 5163015 w 5163015"/>
              <a:gd name="connsiteY6" fmla="*/ 2776256 h 3445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63015" h="3445330">
                <a:moveTo>
                  <a:pt x="0" y="3445330"/>
                </a:moveTo>
                <a:cubicBezTo>
                  <a:pt x="479502" y="1820039"/>
                  <a:pt x="959005" y="194749"/>
                  <a:pt x="1516566" y="10754"/>
                </a:cubicBezTo>
                <a:cubicBezTo>
                  <a:pt x="2074127" y="-173241"/>
                  <a:pt x="2901176" y="2060720"/>
                  <a:pt x="3345366" y="2341359"/>
                </a:cubicBezTo>
                <a:cubicBezTo>
                  <a:pt x="3789556" y="2621998"/>
                  <a:pt x="3882484" y="1633256"/>
                  <a:pt x="4181708" y="1694588"/>
                </a:cubicBezTo>
                <a:cubicBezTo>
                  <a:pt x="4480932" y="1755920"/>
                  <a:pt x="5140712" y="2709349"/>
                  <a:pt x="5140712" y="2709349"/>
                </a:cubicBezTo>
                <a:lnTo>
                  <a:pt x="5140712" y="2709349"/>
                </a:lnTo>
                <a:lnTo>
                  <a:pt x="5163015" y="2776256"/>
                </a:lnTo>
              </a:path>
            </a:pathLst>
          </a:custGeom>
          <a:noFill/>
          <a:ln w="571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Imagen 17">
            <a:extLst>
              <a:ext uri="{FF2B5EF4-FFF2-40B4-BE49-F238E27FC236}">
                <a16:creationId xmlns:a16="http://schemas.microsoft.com/office/drawing/2014/main" id="{D13C08E5-B76C-41B4-95AF-213389C48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654300"/>
            <a:ext cx="44958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9A14E66-181E-4C8D-A490-20D619FCADB2}"/>
              </a:ext>
            </a:extLst>
          </p:cNvPr>
          <p:cNvSpPr txBox="1"/>
          <p:nvPr/>
        </p:nvSpPr>
        <p:spPr>
          <a:xfrm>
            <a:off x="8080375" y="1071563"/>
            <a:ext cx="394176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200" b="1">
                <a:solidFill>
                  <a:srgbClr val="A45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‘Blanca de Tudela’ </a:t>
            </a:r>
            <a:endParaRPr lang="es-ES" sz="3200" b="1">
              <a:solidFill>
                <a:srgbClr val="A45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7" name="CuadroTexto 19">
            <a:extLst>
              <a:ext uri="{FF2B5EF4-FFF2-40B4-BE49-F238E27FC236}">
                <a16:creationId xmlns:a16="http://schemas.microsoft.com/office/drawing/2014/main" id="{AAEB0930-4C89-4531-8CF5-96A08F248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3050" y="1893888"/>
            <a:ext cx="39497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q"/>
            </a:pPr>
            <a:r>
              <a:rPr lang="en-GB" altLang="es-ES" sz="1800" b="1">
                <a:solidFill>
                  <a:srgbClr val="000000"/>
                </a:solidFill>
                <a:latin typeface="Calibri" panose="020F0502020204030204" pitchFamily="34" charset="0"/>
              </a:rPr>
              <a:t>Winter maximum peak</a:t>
            </a:r>
          </a:p>
          <a:p>
            <a:pPr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q"/>
            </a:pPr>
            <a:r>
              <a:rPr lang="en-GB" altLang="es-ES" sz="1800" b="1">
                <a:solidFill>
                  <a:srgbClr val="000000"/>
                </a:solidFill>
                <a:latin typeface="Calibri" panose="020F0502020204030204" pitchFamily="34" charset="0"/>
              </a:rPr>
              <a:t>Spring maximum peak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1A4BAFB-C839-455A-BFE9-92C5E31FD8F3}"/>
              </a:ext>
            </a:extLst>
          </p:cNvPr>
          <p:cNvSpPr txBox="1"/>
          <p:nvPr/>
        </p:nvSpPr>
        <p:spPr>
          <a:xfrm>
            <a:off x="2987675" y="6340475"/>
            <a:ext cx="3438525" cy="40163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sz="20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Harvest Date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19692D2-748E-43B8-BD92-1D9D904EFD88}"/>
              </a:ext>
            </a:extLst>
          </p:cNvPr>
          <p:cNvSpPr txBox="1"/>
          <p:nvPr/>
        </p:nvSpPr>
        <p:spPr>
          <a:xfrm rot="16200000">
            <a:off x="-1089025" y="3417888"/>
            <a:ext cx="3438525" cy="4000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GB" sz="20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Yield (g striking</a:t>
            </a:r>
            <a:r>
              <a:rPr lang="en-GB" sz="2000" b="1" baseline="300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n-GB" sz="20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8A6322CA-0AAC-49E2-BCD1-EE350560CAA4}"/>
              </a:ext>
            </a:extLst>
          </p:cNvPr>
          <p:cNvSpPr txBox="1">
            <a:spLocks noChangeArrowheads="1"/>
          </p:cNvSpPr>
          <p:nvPr/>
        </p:nvSpPr>
        <p:spPr>
          <a:xfrm>
            <a:off x="257175" y="119063"/>
            <a:ext cx="11772899" cy="5635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S" sz="4000" b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Diferencias en producción a lo largo del ciclo de cultivo</a:t>
            </a:r>
          </a:p>
        </p:txBody>
      </p:sp>
    </p:spTree>
    <p:extLst>
      <p:ext uri="{BB962C8B-B14F-4D97-AF65-F5344CB8AC3E}">
        <p14:creationId xmlns:p14="http://schemas.microsoft.com/office/powerpoint/2010/main" val="1798785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7">
            <a:extLst>
              <a:ext uri="{FF2B5EF4-FFF2-40B4-BE49-F238E27FC236}">
                <a16:creationId xmlns:a16="http://schemas.microsoft.com/office/drawing/2014/main" id="{2949959C-4D27-4F2E-93AF-BB3DEDE5D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3"/>
          <a:stretch>
            <a:fillRect/>
          </a:stretch>
        </p:blipFill>
        <p:spPr bwMode="auto">
          <a:xfrm>
            <a:off x="317275" y="1082674"/>
            <a:ext cx="7021209" cy="562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4952CB-BB0C-45C5-8AD1-3F80543C6988}"/>
              </a:ext>
            </a:extLst>
          </p:cNvPr>
          <p:cNvSpPr txBox="1">
            <a:spLocks noChangeArrowheads="1"/>
          </p:cNvSpPr>
          <p:nvPr/>
        </p:nvSpPr>
        <p:spPr>
          <a:xfrm>
            <a:off x="782638" y="69850"/>
            <a:ext cx="10761662" cy="9961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S" sz="3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El contenido de fenoles depende de la posición de la alcachofa en la planta y de momento de recolección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25E6813-2FD9-457E-A451-41BBE397C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19106" t="21344" r="19003" b="25224"/>
          <a:stretch>
            <a:fillRect/>
          </a:stretch>
        </p:blipFill>
        <p:spPr bwMode="auto">
          <a:xfrm>
            <a:off x="7193453" y="1327151"/>
            <a:ext cx="2776537" cy="159702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688B400-A99E-4636-9B17-7831ADC8D58B}"/>
              </a:ext>
            </a:extLst>
          </p:cNvPr>
          <p:cNvSpPr txBox="1"/>
          <p:nvPr/>
        </p:nvSpPr>
        <p:spPr>
          <a:xfrm>
            <a:off x="9969990" y="1986757"/>
            <a:ext cx="123934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Guías</a:t>
            </a:r>
            <a:endPara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539D6BE-11C0-45C9-BD5E-D121BE24BD34}"/>
              </a:ext>
            </a:extLst>
          </p:cNvPr>
          <p:cNvSpPr txBox="1"/>
          <p:nvPr/>
        </p:nvSpPr>
        <p:spPr>
          <a:xfrm>
            <a:off x="9743281" y="3704431"/>
            <a:ext cx="166687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400" b="1" dirty="0">
                <a:solidFill>
                  <a:srgbClr val="A24A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Segundas</a:t>
            </a:r>
            <a:endParaRPr lang="es-ES" sz="2400" b="1" dirty="0">
              <a:solidFill>
                <a:srgbClr val="A24A0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477E4D7-F1AE-4BEB-8226-46191347F78A}"/>
              </a:ext>
            </a:extLst>
          </p:cNvPr>
          <p:cNvSpPr txBox="1"/>
          <p:nvPr/>
        </p:nvSpPr>
        <p:spPr>
          <a:xfrm>
            <a:off x="9718675" y="5423693"/>
            <a:ext cx="1490663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Terceras</a:t>
            </a:r>
            <a:endParaRPr lang="es-ES" sz="2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F431FB4-5D47-41D3-88DB-B87AD4E27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19109" t="16708" r="22906" b="19875"/>
          <a:stretch>
            <a:fillRect/>
          </a:stretch>
        </p:blipFill>
        <p:spPr bwMode="auto">
          <a:xfrm>
            <a:off x="7363090" y="3106738"/>
            <a:ext cx="2273300" cy="165735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EB77A8A-49BF-4B76-9662-12607AE82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54375" t="6897" r="7526" b="28040"/>
          <a:stretch>
            <a:fillRect/>
          </a:stretch>
        </p:blipFill>
        <p:spPr bwMode="auto">
          <a:xfrm>
            <a:off x="7905447" y="4764088"/>
            <a:ext cx="1562100" cy="177958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2780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8">
            <a:extLst>
              <a:ext uri="{FF2B5EF4-FFF2-40B4-BE49-F238E27FC236}">
                <a16:creationId xmlns:a16="http://schemas.microsoft.com/office/drawing/2014/main" id="{104EBCCF-A4FA-4081-9BC3-F94DD95E62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225" y="6367463"/>
            <a:ext cx="110093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s-ES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Agricultural Experimental of Elche (seed cultivars, except Blanca de Tudela and Calicó)</a:t>
            </a:r>
          </a:p>
        </p:txBody>
      </p:sp>
      <p:sp>
        <p:nvSpPr>
          <p:cNvPr id="4" name="CuadroTexto 15">
            <a:extLst>
              <a:ext uri="{FF2B5EF4-FFF2-40B4-BE49-F238E27FC236}">
                <a16:creationId xmlns:a16="http://schemas.microsoft.com/office/drawing/2014/main" id="{05B7C572-736E-4A9C-80ED-4AFFAEE38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7800" y="1125538"/>
            <a:ext cx="2795588" cy="460375"/>
          </a:xfrm>
          <a:prstGeom prst="rect">
            <a:avLst/>
          </a:prstGeom>
          <a:noFill/>
          <a:ln w="38100">
            <a:solidFill>
              <a:srgbClr val="74791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125000"/>
              <a:buFontTx/>
              <a:buBlip>
                <a:blip r:embed="rId2"/>
              </a:buBlip>
            </a:pPr>
            <a:r>
              <a:rPr lang="es-ES" altLang="es-ES" sz="2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Blanca de Tudela</a:t>
            </a:r>
          </a:p>
        </p:txBody>
      </p:sp>
      <p:sp>
        <p:nvSpPr>
          <p:cNvPr id="5" name="CuadroTexto 17">
            <a:extLst>
              <a:ext uri="{FF2B5EF4-FFF2-40B4-BE49-F238E27FC236}">
                <a16:creationId xmlns:a16="http://schemas.microsoft.com/office/drawing/2014/main" id="{3D244D9B-DAF5-4A3E-8269-EA0A9C196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0" y="1747838"/>
            <a:ext cx="2549525" cy="460375"/>
          </a:xfrm>
          <a:prstGeom prst="rect">
            <a:avLst/>
          </a:prstGeom>
          <a:noFill/>
          <a:ln w="38100">
            <a:solidFill>
              <a:srgbClr val="74791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125000"/>
              <a:buFontTx/>
              <a:buBlip>
                <a:blip r:embed="rId2"/>
              </a:buBlip>
            </a:pPr>
            <a:r>
              <a:rPr lang="es-ES" altLang="es-ES" sz="2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Calicó</a:t>
            </a:r>
          </a:p>
        </p:txBody>
      </p:sp>
      <p:sp>
        <p:nvSpPr>
          <p:cNvPr id="6" name="CuadroTexto 19">
            <a:extLst>
              <a:ext uri="{FF2B5EF4-FFF2-40B4-BE49-F238E27FC236}">
                <a16:creationId xmlns:a16="http://schemas.microsoft.com/office/drawing/2014/main" id="{C2B623D4-9B23-49C9-B27B-F535C2DCA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9263" y="2382838"/>
            <a:ext cx="2549525" cy="460375"/>
          </a:xfrm>
          <a:prstGeom prst="rect">
            <a:avLst/>
          </a:prstGeom>
          <a:noFill/>
          <a:ln w="38100">
            <a:solidFill>
              <a:srgbClr val="74791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125000"/>
              <a:buFontTx/>
              <a:buBlip>
                <a:blip r:embed="rId2"/>
              </a:buBlip>
            </a:pPr>
            <a:r>
              <a:rPr lang="es-ES" altLang="es-ES" sz="2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Num. 4011</a:t>
            </a:r>
          </a:p>
        </p:txBody>
      </p:sp>
      <p:sp>
        <p:nvSpPr>
          <p:cNvPr id="7" name="CuadroTexto 20">
            <a:extLst>
              <a:ext uri="{FF2B5EF4-FFF2-40B4-BE49-F238E27FC236}">
                <a16:creationId xmlns:a16="http://schemas.microsoft.com/office/drawing/2014/main" id="{50F0533D-2EFB-47A6-A067-AF0E57A5A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0" y="2979738"/>
            <a:ext cx="2549525" cy="461962"/>
          </a:xfrm>
          <a:prstGeom prst="rect">
            <a:avLst/>
          </a:prstGeom>
          <a:noFill/>
          <a:ln w="38100">
            <a:solidFill>
              <a:srgbClr val="74791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125000"/>
              <a:buFontTx/>
              <a:buBlip>
                <a:blip r:embed="rId2"/>
              </a:buBlip>
            </a:pPr>
            <a:r>
              <a:rPr lang="es-ES" altLang="es-ES" sz="2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Num. 4455</a:t>
            </a:r>
          </a:p>
        </p:txBody>
      </p:sp>
      <p:sp>
        <p:nvSpPr>
          <p:cNvPr id="8" name="CuadroTexto 21">
            <a:extLst>
              <a:ext uri="{FF2B5EF4-FFF2-40B4-BE49-F238E27FC236}">
                <a16:creationId xmlns:a16="http://schemas.microsoft.com/office/drawing/2014/main" id="{E78E8BC1-3D43-4A18-BE3B-97A227D146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9263" y="3625850"/>
            <a:ext cx="2551112" cy="461963"/>
          </a:xfrm>
          <a:prstGeom prst="rect">
            <a:avLst/>
          </a:prstGeom>
          <a:noFill/>
          <a:ln w="38100">
            <a:solidFill>
              <a:srgbClr val="74791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125000"/>
              <a:buFontTx/>
              <a:buBlip>
                <a:blip r:embed="rId2"/>
              </a:buBlip>
            </a:pPr>
            <a:r>
              <a:rPr lang="es-ES" altLang="es-ES" sz="2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Num. 7010</a:t>
            </a:r>
          </a:p>
        </p:txBody>
      </p:sp>
      <p:sp>
        <p:nvSpPr>
          <p:cNvPr id="9" name="CuadroTexto 23">
            <a:extLst>
              <a:ext uri="{FF2B5EF4-FFF2-40B4-BE49-F238E27FC236}">
                <a16:creationId xmlns:a16="http://schemas.microsoft.com/office/drawing/2014/main" id="{B45896DE-370E-4473-9C2A-05962DFC5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2913" y="4298950"/>
            <a:ext cx="2549525" cy="461963"/>
          </a:xfrm>
          <a:prstGeom prst="rect">
            <a:avLst/>
          </a:prstGeom>
          <a:noFill/>
          <a:ln w="38100">
            <a:solidFill>
              <a:srgbClr val="74791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135000"/>
              <a:buFontTx/>
              <a:buBlip>
                <a:blip r:embed="rId3"/>
              </a:buBlip>
            </a:pPr>
            <a:r>
              <a:rPr lang="es-ES" altLang="es-ES" sz="2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Artemisa</a:t>
            </a:r>
          </a:p>
        </p:txBody>
      </p:sp>
      <p:sp>
        <p:nvSpPr>
          <p:cNvPr id="10" name="CuadroTexto 25">
            <a:extLst>
              <a:ext uri="{FF2B5EF4-FFF2-40B4-BE49-F238E27FC236}">
                <a16:creationId xmlns:a16="http://schemas.microsoft.com/office/drawing/2014/main" id="{22100F92-5098-4188-8791-7A2B1D4596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0550" y="1127125"/>
            <a:ext cx="2549525" cy="461963"/>
          </a:xfrm>
          <a:prstGeom prst="rect">
            <a:avLst/>
          </a:prstGeom>
          <a:noFill/>
          <a:ln w="38100">
            <a:solidFill>
              <a:srgbClr val="74791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125000"/>
              <a:buFontTx/>
              <a:buBlip>
                <a:blip r:embed="rId2"/>
              </a:buBlip>
            </a:pPr>
            <a:r>
              <a:rPr lang="es-ES" altLang="es-ES" sz="2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Bona nova</a:t>
            </a:r>
          </a:p>
        </p:txBody>
      </p:sp>
      <p:sp>
        <p:nvSpPr>
          <p:cNvPr id="11" name="CuadroTexto 27">
            <a:extLst>
              <a:ext uri="{FF2B5EF4-FFF2-40B4-BE49-F238E27FC236}">
                <a16:creationId xmlns:a16="http://schemas.microsoft.com/office/drawing/2014/main" id="{ABEEEBE5-16CD-415F-A472-7C2B7BA73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0075" y="1747838"/>
            <a:ext cx="2549525" cy="460375"/>
          </a:xfrm>
          <a:prstGeom prst="rect">
            <a:avLst/>
          </a:prstGeom>
          <a:noFill/>
          <a:ln w="38100">
            <a:solidFill>
              <a:srgbClr val="74791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125000"/>
              <a:buFontTx/>
              <a:buBlip>
                <a:blip r:embed="rId2"/>
              </a:buBlip>
            </a:pPr>
            <a:r>
              <a:rPr lang="es-ES" altLang="es-ES" sz="2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Lorca</a:t>
            </a:r>
          </a:p>
        </p:txBody>
      </p:sp>
      <p:sp>
        <p:nvSpPr>
          <p:cNvPr id="12" name="CuadroTexto 28">
            <a:extLst>
              <a:ext uri="{FF2B5EF4-FFF2-40B4-BE49-F238E27FC236}">
                <a16:creationId xmlns:a16="http://schemas.microsoft.com/office/drawing/2014/main" id="{BAB5B31B-A10F-4B94-912B-F3CF77009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0075" y="2390775"/>
            <a:ext cx="2549525" cy="461963"/>
          </a:xfrm>
          <a:prstGeom prst="rect">
            <a:avLst/>
          </a:prstGeom>
          <a:noFill/>
          <a:ln w="38100">
            <a:solidFill>
              <a:srgbClr val="74791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125000"/>
              <a:buFontTx/>
              <a:buBlip>
                <a:blip r:embed="rId2"/>
              </a:buBlip>
            </a:pPr>
            <a:r>
              <a:rPr lang="es-ES" altLang="es-ES" sz="2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Madrigal</a:t>
            </a:r>
          </a:p>
        </p:txBody>
      </p:sp>
      <p:sp>
        <p:nvSpPr>
          <p:cNvPr id="13" name="CuadroTexto 30">
            <a:extLst>
              <a:ext uri="{FF2B5EF4-FFF2-40B4-BE49-F238E27FC236}">
                <a16:creationId xmlns:a16="http://schemas.microsoft.com/office/drawing/2014/main" id="{95805DA9-1519-40E9-9A4A-3E03B42FD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9438" y="2997200"/>
            <a:ext cx="2549525" cy="461963"/>
          </a:xfrm>
          <a:prstGeom prst="rect">
            <a:avLst/>
          </a:prstGeom>
          <a:noFill/>
          <a:ln w="38100">
            <a:solidFill>
              <a:srgbClr val="74791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125000"/>
              <a:buFontTx/>
              <a:buBlip>
                <a:blip r:embed="rId2"/>
              </a:buBlip>
            </a:pPr>
            <a:r>
              <a:rPr lang="es-ES" altLang="es-ES" sz="2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Olympus</a:t>
            </a:r>
          </a:p>
        </p:txBody>
      </p:sp>
      <p:sp>
        <p:nvSpPr>
          <p:cNvPr id="14" name="CuadroTexto 32">
            <a:extLst>
              <a:ext uri="{FF2B5EF4-FFF2-40B4-BE49-F238E27FC236}">
                <a16:creationId xmlns:a16="http://schemas.microsoft.com/office/drawing/2014/main" id="{CA3353C5-FE41-410C-9C17-2E5D44CE1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0550" y="3641725"/>
            <a:ext cx="2549525" cy="460375"/>
          </a:xfrm>
          <a:prstGeom prst="rect">
            <a:avLst/>
          </a:prstGeom>
          <a:noFill/>
          <a:ln w="38100">
            <a:solidFill>
              <a:srgbClr val="74791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125000"/>
              <a:buFontTx/>
              <a:buBlip>
                <a:blip r:embed="rId2"/>
              </a:buBlip>
            </a:pPr>
            <a:r>
              <a:rPr lang="es-ES" altLang="es-ES" sz="2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Sambo</a:t>
            </a:r>
          </a:p>
        </p:txBody>
      </p:sp>
      <p:sp>
        <p:nvSpPr>
          <p:cNvPr id="15" name="CuadroTexto 34">
            <a:extLst>
              <a:ext uri="{FF2B5EF4-FFF2-40B4-BE49-F238E27FC236}">
                <a16:creationId xmlns:a16="http://schemas.microsoft.com/office/drawing/2014/main" id="{D98E7141-3EF0-4333-807B-B402F0129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0550" y="4284663"/>
            <a:ext cx="2549525" cy="461962"/>
          </a:xfrm>
          <a:prstGeom prst="rect">
            <a:avLst/>
          </a:prstGeom>
          <a:noFill/>
          <a:ln w="38100">
            <a:solidFill>
              <a:srgbClr val="74791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125000"/>
              <a:buFontTx/>
              <a:buBlip>
                <a:blip r:embed="rId2"/>
              </a:buBlip>
            </a:pPr>
            <a:r>
              <a:rPr lang="es-ES" altLang="es-ES" sz="2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Symphony</a:t>
            </a:r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62CAF018-4383-40EB-BD2C-C299AE03E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1" t="11241" r="18686" b="8749"/>
          <a:stretch>
            <a:fillRect/>
          </a:stretch>
        </p:blipFill>
        <p:spPr bwMode="auto">
          <a:xfrm>
            <a:off x="10128250" y="4857750"/>
            <a:ext cx="1527175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n 11">
            <a:extLst>
              <a:ext uri="{FF2B5EF4-FFF2-40B4-BE49-F238E27FC236}">
                <a16:creationId xmlns:a16="http://schemas.microsoft.com/office/drawing/2014/main" id="{52CE0135-797C-4365-890D-2F4C60EB5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25538"/>
            <a:ext cx="5892800" cy="615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E1DBA84F-4FC0-41EB-B8BD-5F1E846A0E0A}"/>
              </a:ext>
            </a:extLst>
          </p:cNvPr>
          <p:cNvSpPr txBox="1">
            <a:spLocks noChangeArrowheads="1"/>
          </p:cNvSpPr>
          <p:nvPr/>
        </p:nvSpPr>
        <p:spPr>
          <a:xfrm>
            <a:off x="1591469" y="161925"/>
            <a:ext cx="9009062" cy="6000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S" sz="3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El contenido de fenoles depende del cultivar</a:t>
            </a:r>
          </a:p>
        </p:txBody>
      </p:sp>
    </p:spTree>
    <p:extLst>
      <p:ext uri="{BB962C8B-B14F-4D97-AF65-F5344CB8AC3E}">
        <p14:creationId xmlns:p14="http://schemas.microsoft.com/office/powerpoint/2010/main" val="5286973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1465</Words>
  <Application>Microsoft Office PowerPoint</Application>
  <PresentationFormat>Panorámica</PresentationFormat>
  <Paragraphs>366</Paragraphs>
  <Slides>32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47" baseType="lpstr">
      <vt:lpstr>Aptos</vt:lpstr>
      <vt:lpstr>Aptos Display</vt:lpstr>
      <vt:lpstr>Arial</vt:lpstr>
      <vt:lpstr>Arial Black</vt:lpstr>
      <vt:lpstr>Calibri</vt:lpstr>
      <vt:lpstr>Calibri Light</vt:lpstr>
      <vt:lpstr>Cambria</vt:lpstr>
      <vt:lpstr>Comic Sans MS</vt:lpstr>
      <vt:lpstr>ElsevierSans</vt:lpstr>
      <vt:lpstr>Times New Roman</vt:lpstr>
      <vt:lpstr>URWPalladioL-Bold</vt:lpstr>
      <vt:lpstr>URWPalladioL-Ital</vt:lpstr>
      <vt:lpstr>URWPalladioL-Roma</vt:lpstr>
      <vt:lpstr>Wingdings</vt:lpstr>
      <vt:lpstr>Tema de Office</vt:lpstr>
      <vt:lpstr>Presentación de PowerPoint</vt:lpstr>
      <vt:lpstr>Presentación de PowerPoint</vt:lpstr>
      <vt:lpstr>Introducción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2alu</dc:creator>
  <cp:lastModifiedBy>Serrano Mula, Maria</cp:lastModifiedBy>
  <cp:revision>36</cp:revision>
  <dcterms:created xsi:type="dcterms:W3CDTF">2026-02-23T17:59:57Z</dcterms:created>
  <dcterms:modified xsi:type="dcterms:W3CDTF">2026-02-26T08:10:49Z</dcterms:modified>
</cp:coreProperties>
</file>